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8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1908" r:id="rId3"/>
    <p:sldId id="1911" r:id="rId5"/>
    <p:sldId id="1906" r:id="rId6"/>
    <p:sldId id="1913" r:id="rId7"/>
    <p:sldId id="1847" r:id="rId8"/>
    <p:sldId id="1915" r:id="rId9"/>
    <p:sldId id="1918" r:id="rId10"/>
    <p:sldId id="1917" r:id="rId11"/>
    <p:sldId id="1914" r:id="rId12"/>
    <p:sldId id="1919" r:id="rId13"/>
    <p:sldId id="1883" r:id="rId14"/>
    <p:sldId id="1850" r:id="rId15"/>
    <p:sldId id="1920" r:id="rId16"/>
    <p:sldId id="1853" r:id="rId17"/>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κiζs_緈鍢" initials="κ"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7"/>
    <a:srgbClr val="FBFBFB"/>
    <a:srgbClr val="B71B39"/>
    <a:srgbClr val="D4B5B0"/>
    <a:srgbClr val="81362F"/>
    <a:srgbClr val="FDFDFD"/>
    <a:srgbClr val="545C7E"/>
    <a:srgbClr val="3A4058"/>
    <a:srgbClr val="A08385"/>
    <a:srgbClr val="DBD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3095" autoAdjust="0"/>
  </p:normalViewPr>
  <p:slideViewPr>
    <p:cSldViewPr showGuides="1">
      <p:cViewPr>
        <p:scale>
          <a:sx n="75" d="100"/>
          <a:sy n="75" d="100"/>
        </p:scale>
        <p:origin x="846" y="900"/>
      </p:cViewPr>
      <p:guideLst>
        <p:guide orient="horz" pos="2178"/>
        <p:guide pos="376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5" d="100"/>
          <a:sy n="85" d="100"/>
        </p:scale>
        <p:origin x="3804"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87.xml"/><Relationship Id="rId24" Type="http://schemas.openxmlformats.org/officeDocument/2006/relationships/customXml" Target="../customXml/item1.xml"/><Relationship Id="rId23" Type="http://schemas.openxmlformats.org/officeDocument/2006/relationships/customXmlProps" Target="../customXml/itemProps86.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1216A-7A78-4F6E-AA82-29CFEC34437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DDCEE-B938-4AE8-98CF-EB91900D4C2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06B68A-6829-4462-AE1C-23173783F84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669E05-33B4-4031-B6A0-786CF90A18A7}"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669E05-33B4-4031-B6A0-786CF90A18A7}"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669E05-33B4-4031-B6A0-786CF90A18A7}"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669E05-33B4-4031-B6A0-786CF90A18A7}"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06B68A-6829-4462-AE1C-23173783F840}"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35" name="图片 34"/>
          <p:cNvPicPr>
            <a:picLocks noChangeAspect="1"/>
          </p:cNvPicPr>
          <p:nvPr userDrawn="1"/>
        </p:nvPicPr>
        <p:blipFill rotWithShape="1">
          <a:blip r:embed="rId2">
            <a:extLst>
              <a:ext uri="{28A0092B-C50C-407E-A947-70E740481C1C}">
                <a14:useLocalDpi xmlns:a14="http://schemas.microsoft.com/office/drawing/2010/main" val="0"/>
              </a:ext>
            </a:extLst>
          </a:blip>
          <a:srcRect t="6607" b="8750"/>
          <a:stretch>
            <a:fillRect/>
          </a:stretch>
        </p:blipFill>
        <p:spPr>
          <a:xfrm>
            <a:off x="0" y="1"/>
            <a:ext cx="12192000" cy="6858000"/>
          </a:xfrm>
          <a:prstGeom prst="rect">
            <a:avLst/>
          </a:prstGeom>
        </p:spPr>
      </p:pic>
      <p:sp>
        <p:nvSpPr>
          <p:cNvPr id="69" name="矩形 68"/>
          <p:cNvSpPr/>
          <p:nvPr userDrawn="1"/>
        </p:nvSpPr>
        <p:spPr>
          <a:xfrm>
            <a:off x="1262743" y="1143001"/>
            <a:ext cx="9666515" cy="4572000"/>
          </a:xfrm>
          <a:prstGeom prst="rect">
            <a:avLst/>
          </a:prstGeom>
          <a:solidFill>
            <a:srgbClr val="B71B39">
              <a:alpha val="85000"/>
            </a:srgbClr>
          </a:solidFill>
          <a:ln w="6350">
            <a:solidFill>
              <a:schemeClr val="accent3"/>
            </a:solidFill>
          </a:ln>
        </p:spPr>
        <p:txBody>
          <a:bodyPr wrap="square" lIns="0" tIns="0" rIns="0" bIns="0" rtlCol="0"/>
          <a:lstStyle/>
          <a:p>
            <a:endParaRPr lang="zh-CN" altLang="en-US" sz="3200">
              <a:solidFill>
                <a:schemeClr val="bg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44" name="Shape 13"/>
          <p:cNvSpPr txBox="1"/>
          <p:nvPr userDrawn="1"/>
        </p:nvSpPr>
        <p:spPr>
          <a:xfrm>
            <a:off x="10860869" y="341032"/>
            <a:ext cx="1094096" cy="276981"/>
          </a:xfrm>
          <a:prstGeom prst="rect">
            <a:avLst/>
          </a:prstGeom>
          <a:noFill/>
          <a:ln>
            <a:noFill/>
          </a:ln>
        </p:spPr>
        <p:txBody>
          <a:bodyPr lIns="91413" tIns="45700" rIns="91413" bIns="45700" anchor="ctr" anchorCtr="0">
            <a:noAutofit/>
          </a:bodyPr>
          <a:lstStyle/>
          <a:p>
            <a:pPr marL="0" marR="0" lvl="0" indent="0" algn="ctr" rtl="0">
              <a:spcBef>
                <a:spcPts val="0"/>
              </a:spcBef>
              <a:buSzPct val="25000"/>
              <a:buNone/>
            </a:pPr>
            <a:r>
              <a:rPr lang="zh-CN" altLang="en-US" sz="1100" b="0" i="0" u="none" strike="noStrike" cap="none" dirty="0" smtClean="0">
                <a:solidFill>
                  <a:schemeClr val="accent3"/>
                </a:solidFill>
                <a:latin typeface="+mj-ea"/>
                <a:ea typeface="+mj-ea"/>
                <a:cs typeface="Lato"/>
                <a:sym typeface="Lato"/>
              </a:rPr>
              <a:t>第 </a:t>
            </a:r>
            <a:fld id="{00000000-1234-1234-1234-123412341234}" type="slidenum">
              <a:rPr lang="en-US" sz="1800" b="0" i="0" u="none" strike="noStrike" cap="none" smtClean="0">
                <a:solidFill>
                  <a:schemeClr val="accent3"/>
                </a:solidFill>
                <a:latin typeface="+mj-ea"/>
                <a:ea typeface="+mj-ea"/>
                <a:cs typeface="Lato"/>
                <a:sym typeface="Lato"/>
              </a:rPr>
            </a:fld>
            <a:r>
              <a:rPr lang="en-US" sz="1800" b="0" i="0" u="none" strike="noStrike" cap="none" dirty="0" smtClean="0">
                <a:solidFill>
                  <a:schemeClr val="accent3"/>
                </a:solidFill>
                <a:latin typeface="+mj-ea"/>
                <a:ea typeface="+mj-ea"/>
                <a:cs typeface="Lato"/>
                <a:sym typeface="Lato"/>
              </a:rPr>
              <a:t> </a:t>
            </a:r>
            <a:r>
              <a:rPr lang="zh-CN" altLang="en-US" sz="1100" b="0" i="0" u="none" strike="noStrike" cap="none" dirty="0" smtClean="0">
                <a:solidFill>
                  <a:schemeClr val="accent3"/>
                </a:solidFill>
                <a:latin typeface="+mj-ea"/>
                <a:ea typeface="+mj-ea"/>
                <a:cs typeface="Lato"/>
                <a:sym typeface="Lato"/>
              </a:rPr>
              <a:t>页</a:t>
            </a:r>
            <a:endParaRPr lang="en-US" sz="1100" b="0" i="0" u="none" strike="noStrike" cap="none" dirty="0">
              <a:solidFill>
                <a:schemeClr val="accent3"/>
              </a:solidFill>
              <a:latin typeface="+mj-ea"/>
              <a:ea typeface="+mj-ea"/>
              <a:cs typeface="Lato"/>
              <a:sym typeface="Lato"/>
            </a:endParaRPr>
          </a:p>
        </p:txBody>
      </p:sp>
      <p:grpSp>
        <p:nvGrpSpPr>
          <p:cNvPr id="4" name="组合 3"/>
          <p:cNvGrpSpPr/>
          <p:nvPr userDrawn="1"/>
        </p:nvGrpSpPr>
        <p:grpSpPr>
          <a:xfrm>
            <a:off x="11294963" y="847305"/>
            <a:ext cx="876465" cy="67414"/>
            <a:chOff x="7739815" y="794801"/>
            <a:chExt cx="876465" cy="67414"/>
          </a:xfrm>
          <a:solidFill>
            <a:schemeClr val="accent3"/>
          </a:solidFill>
        </p:grpSpPr>
        <p:sp>
          <p:nvSpPr>
            <p:cNvPr id="5" name="Freeform 97"/>
            <p:cNvSpPr>
              <a:spLocks noChangeArrowheads="1"/>
            </p:cNvSpPr>
            <p:nvPr/>
          </p:nvSpPr>
          <p:spPr bwMode="auto">
            <a:xfrm>
              <a:off x="7739815" y="794801"/>
              <a:ext cx="89885" cy="67414"/>
            </a:xfrm>
            <a:custGeom>
              <a:avLst/>
              <a:gdLst>
                <a:gd name="T0" fmla="*/ 42 w 80"/>
                <a:gd name="T1" fmla="*/ 60 h 60"/>
                <a:gd name="T2" fmla="*/ 0 w 80"/>
                <a:gd name="T3" fmla="*/ 60 h 60"/>
                <a:gd name="T4" fmla="*/ 40 w 80"/>
                <a:gd name="T5" fmla="*/ 0 h 60"/>
                <a:gd name="T6" fmla="*/ 80 w 80"/>
                <a:gd name="T7" fmla="*/ 0 h 60"/>
                <a:gd name="T8" fmla="*/ 42 w 80"/>
                <a:gd name="T9" fmla="*/ 60 h 60"/>
              </a:gdLst>
              <a:ahLst/>
              <a:cxnLst>
                <a:cxn ang="0">
                  <a:pos x="T0" y="T1"/>
                </a:cxn>
                <a:cxn ang="0">
                  <a:pos x="T2" y="T3"/>
                </a:cxn>
                <a:cxn ang="0">
                  <a:pos x="T4" y="T5"/>
                </a:cxn>
                <a:cxn ang="0">
                  <a:pos x="T6" y="T7"/>
                </a:cxn>
                <a:cxn ang="0">
                  <a:pos x="T8" y="T9"/>
                </a:cxn>
              </a:cxnLst>
              <a:rect l="0" t="0" r="r" b="b"/>
              <a:pathLst>
                <a:path w="80" h="60">
                  <a:moveTo>
                    <a:pt x="42" y="60"/>
                  </a:moveTo>
                  <a:lnTo>
                    <a:pt x="0" y="60"/>
                  </a:lnTo>
                  <a:lnTo>
                    <a:pt x="40" y="0"/>
                  </a:lnTo>
                  <a:lnTo>
                    <a:pt x="80" y="0"/>
                  </a:lnTo>
                  <a:lnTo>
                    <a:pt x="42"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6" name="Freeform 98"/>
            <p:cNvSpPr>
              <a:spLocks noChangeArrowheads="1"/>
            </p:cNvSpPr>
            <p:nvPr/>
          </p:nvSpPr>
          <p:spPr bwMode="auto">
            <a:xfrm>
              <a:off x="7816838" y="794801"/>
              <a:ext cx="85391" cy="67414"/>
            </a:xfrm>
            <a:custGeom>
              <a:avLst/>
              <a:gdLst>
                <a:gd name="T0" fmla="*/ 38 w 76"/>
                <a:gd name="T1" fmla="*/ 60 h 60"/>
                <a:gd name="T2" fmla="*/ 0 w 76"/>
                <a:gd name="T3" fmla="*/ 60 h 60"/>
                <a:gd name="T4" fmla="*/ 38 w 76"/>
                <a:gd name="T5" fmla="*/ 0 h 60"/>
                <a:gd name="T6" fmla="*/ 76 w 76"/>
                <a:gd name="T7" fmla="*/ 0 h 60"/>
                <a:gd name="T8" fmla="*/ 38 w 76"/>
                <a:gd name="T9" fmla="*/ 60 h 60"/>
              </a:gdLst>
              <a:ahLst/>
              <a:cxnLst>
                <a:cxn ang="0">
                  <a:pos x="T0" y="T1"/>
                </a:cxn>
                <a:cxn ang="0">
                  <a:pos x="T2" y="T3"/>
                </a:cxn>
                <a:cxn ang="0">
                  <a:pos x="T4" y="T5"/>
                </a:cxn>
                <a:cxn ang="0">
                  <a:pos x="T6" y="T7"/>
                </a:cxn>
                <a:cxn ang="0">
                  <a:pos x="T8" y="T9"/>
                </a:cxn>
              </a:cxnLst>
              <a:rect l="0" t="0" r="r" b="b"/>
              <a:pathLst>
                <a:path w="76" h="60">
                  <a:moveTo>
                    <a:pt x="38" y="60"/>
                  </a:moveTo>
                  <a:lnTo>
                    <a:pt x="0" y="60"/>
                  </a:lnTo>
                  <a:lnTo>
                    <a:pt x="38" y="0"/>
                  </a:lnTo>
                  <a:lnTo>
                    <a:pt x="76" y="0"/>
                  </a:lnTo>
                  <a:lnTo>
                    <a:pt x="38"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 name="Freeform 102"/>
            <p:cNvSpPr>
              <a:spLocks noChangeArrowheads="1"/>
            </p:cNvSpPr>
            <p:nvPr/>
          </p:nvSpPr>
          <p:spPr bwMode="auto">
            <a:xfrm>
              <a:off x="7889366" y="794801"/>
              <a:ext cx="87638" cy="67414"/>
            </a:xfrm>
            <a:custGeom>
              <a:avLst/>
              <a:gdLst>
                <a:gd name="T0" fmla="*/ 37 w 78"/>
                <a:gd name="T1" fmla="*/ 60 h 60"/>
                <a:gd name="T2" fmla="*/ 0 w 78"/>
                <a:gd name="T3" fmla="*/ 60 h 60"/>
                <a:gd name="T4" fmla="*/ 37 w 78"/>
                <a:gd name="T5" fmla="*/ 0 h 60"/>
                <a:gd name="T6" fmla="*/ 78 w 78"/>
                <a:gd name="T7" fmla="*/ 0 h 60"/>
                <a:gd name="T8" fmla="*/ 37 w 78"/>
                <a:gd name="T9" fmla="*/ 60 h 60"/>
              </a:gdLst>
              <a:ahLst/>
              <a:cxnLst>
                <a:cxn ang="0">
                  <a:pos x="T0" y="T1"/>
                </a:cxn>
                <a:cxn ang="0">
                  <a:pos x="T2" y="T3"/>
                </a:cxn>
                <a:cxn ang="0">
                  <a:pos x="T4" y="T5"/>
                </a:cxn>
                <a:cxn ang="0">
                  <a:pos x="T6" y="T7"/>
                </a:cxn>
                <a:cxn ang="0">
                  <a:pos x="T8" y="T9"/>
                </a:cxn>
              </a:cxnLst>
              <a:rect l="0" t="0" r="r" b="b"/>
              <a:pathLst>
                <a:path w="78" h="60">
                  <a:moveTo>
                    <a:pt x="37" y="60"/>
                  </a:moveTo>
                  <a:lnTo>
                    <a:pt x="0" y="60"/>
                  </a:lnTo>
                  <a:lnTo>
                    <a:pt x="37" y="0"/>
                  </a:lnTo>
                  <a:lnTo>
                    <a:pt x="78" y="0"/>
                  </a:lnTo>
                  <a:lnTo>
                    <a:pt x="37"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8" name="Freeform 103"/>
            <p:cNvSpPr>
              <a:spLocks noChangeArrowheads="1"/>
            </p:cNvSpPr>
            <p:nvPr/>
          </p:nvSpPr>
          <p:spPr bwMode="auto">
            <a:xfrm>
              <a:off x="7964142" y="794801"/>
              <a:ext cx="82020" cy="67414"/>
            </a:xfrm>
            <a:custGeom>
              <a:avLst/>
              <a:gdLst>
                <a:gd name="T0" fmla="*/ 38 w 73"/>
                <a:gd name="T1" fmla="*/ 60 h 60"/>
                <a:gd name="T2" fmla="*/ 0 w 73"/>
                <a:gd name="T3" fmla="*/ 60 h 60"/>
                <a:gd name="T4" fmla="*/ 38 w 73"/>
                <a:gd name="T5" fmla="*/ 0 h 60"/>
                <a:gd name="T6" fmla="*/ 73 w 73"/>
                <a:gd name="T7" fmla="*/ 0 h 60"/>
                <a:gd name="T8" fmla="*/ 38 w 73"/>
                <a:gd name="T9" fmla="*/ 60 h 60"/>
              </a:gdLst>
              <a:ahLst/>
              <a:cxnLst>
                <a:cxn ang="0">
                  <a:pos x="T0" y="T1"/>
                </a:cxn>
                <a:cxn ang="0">
                  <a:pos x="T2" y="T3"/>
                </a:cxn>
                <a:cxn ang="0">
                  <a:pos x="T4" y="T5"/>
                </a:cxn>
                <a:cxn ang="0">
                  <a:pos x="T6" y="T7"/>
                </a:cxn>
                <a:cxn ang="0">
                  <a:pos x="T8" y="T9"/>
                </a:cxn>
              </a:cxnLst>
              <a:rect l="0" t="0" r="r" b="b"/>
              <a:pathLst>
                <a:path w="73" h="60">
                  <a:moveTo>
                    <a:pt x="38" y="60"/>
                  </a:moveTo>
                  <a:lnTo>
                    <a:pt x="0" y="60"/>
                  </a:lnTo>
                  <a:lnTo>
                    <a:pt x="38" y="0"/>
                  </a:lnTo>
                  <a:lnTo>
                    <a:pt x="73" y="0"/>
                  </a:lnTo>
                  <a:lnTo>
                    <a:pt x="38"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9" name="Freeform 104"/>
            <p:cNvSpPr>
              <a:spLocks noChangeArrowheads="1"/>
            </p:cNvSpPr>
            <p:nvPr/>
          </p:nvSpPr>
          <p:spPr bwMode="auto">
            <a:xfrm>
              <a:off x="8033300" y="794801"/>
              <a:ext cx="83144" cy="67414"/>
            </a:xfrm>
            <a:custGeom>
              <a:avLst/>
              <a:gdLst>
                <a:gd name="T0" fmla="*/ 36 w 74"/>
                <a:gd name="T1" fmla="*/ 60 h 60"/>
                <a:gd name="T2" fmla="*/ 0 w 74"/>
                <a:gd name="T3" fmla="*/ 60 h 60"/>
                <a:gd name="T4" fmla="*/ 38 w 74"/>
                <a:gd name="T5" fmla="*/ 0 h 60"/>
                <a:gd name="T6" fmla="*/ 74 w 74"/>
                <a:gd name="T7" fmla="*/ 0 h 60"/>
                <a:gd name="T8" fmla="*/ 36 w 74"/>
                <a:gd name="T9" fmla="*/ 60 h 60"/>
              </a:gdLst>
              <a:ahLst/>
              <a:cxnLst>
                <a:cxn ang="0">
                  <a:pos x="T0" y="T1"/>
                </a:cxn>
                <a:cxn ang="0">
                  <a:pos x="T2" y="T3"/>
                </a:cxn>
                <a:cxn ang="0">
                  <a:pos x="T4" y="T5"/>
                </a:cxn>
                <a:cxn ang="0">
                  <a:pos x="T6" y="T7"/>
                </a:cxn>
                <a:cxn ang="0">
                  <a:pos x="T8" y="T9"/>
                </a:cxn>
              </a:cxnLst>
              <a:rect l="0" t="0" r="r" b="b"/>
              <a:pathLst>
                <a:path w="74" h="60">
                  <a:moveTo>
                    <a:pt x="36" y="60"/>
                  </a:moveTo>
                  <a:lnTo>
                    <a:pt x="0" y="60"/>
                  </a:lnTo>
                  <a:lnTo>
                    <a:pt x="38" y="0"/>
                  </a:lnTo>
                  <a:lnTo>
                    <a:pt x="74" y="0"/>
                  </a:lnTo>
                  <a:lnTo>
                    <a:pt x="36"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0" name="Freeform 106"/>
            <p:cNvSpPr>
              <a:spLocks noChangeArrowheads="1"/>
            </p:cNvSpPr>
            <p:nvPr/>
          </p:nvSpPr>
          <p:spPr bwMode="auto">
            <a:xfrm>
              <a:off x="8103582" y="794801"/>
              <a:ext cx="78649" cy="67414"/>
            </a:xfrm>
            <a:custGeom>
              <a:avLst/>
              <a:gdLst>
                <a:gd name="T0" fmla="*/ 33 w 70"/>
                <a:gd name="T1" fmla="*/ 60 h 60"/>
                <a:gd name="T2" fmla="*/ 0 w 70"/>
                <a:gd name="T3" fmla="*/ 60 h 60"/>
                <a:gd name="T4" fmla="*/ 35 w 70"/>
                <a:gd name="T5" fmla="*/ 0 h 60"/>
                <a:gd name="T6" fmla="*/ 70 w 70"/>
                <a:gd name="T7" fmla="*/ 0 h 60"/>
                <a:gd name="T8" fmla="*/ 33 w 70"/>
                <a:gd name="T9" fmla="*/ 60 h 60"/>
              </a:gdLst>
              <a:ahLst/>
              <a:cxnLst>
                <a:cxn ang="0">
                  <a:pos x="T0" y="T1"/>
                </a:cxn>
                <a:cxn ang="0">
                  <a:pos x="T2" y="T3"/>
                </a:cxn>
                <a:cxn ang="0">
                  <a:pos x="T4" y="T5"/>
                </a:cxn>
                <a:cxn ang="0">
                  <a:pos x="T6" y="T7"/>
                </a:cxn>
                <a:cxn ang="0">
                  <a:pos x="T8" y="T9"/>
                </a:cxn>
              </a:cxnLst>
              <a:rect l="0" t="0" r="r" b="b"/>
              <a:pathLst>
                <a:path w="70" h="60">
                  <a:moveTo>
                    <a:pt x="33" y="60"/>
                  </a:moveTo>
                  <a:lnTo>
                    <a:pt x="0" y="60"/>
                  </a:lnTo>
                  <a:lnTo>
                    <a:pt x="35" y="0"/>
                  </a:lnTo>
                  <a:lnTo>
                    <a:pt x="70" y="0"/>
                  </a:lnTo>
                  <a:lnTo>
                    <a:pt x="33" y="60"/>
                  </a:lnTo>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1" name="Freeform 105"/>
            <p:cNvSpPr>
              <a:spLocks noChangeArrowheads="1"/>
            </p:cNvSpPr>
            <p:nvPr/>
          </p:nvSpPr>
          <p:spPr bwMode="auto">
            <a:xfrm>
              <a:off x="8169369" y="794801"/>
              <a:ext cx="78649" cy="67414"/>
            </a:xfrm>
            <a:custGeom>
              <a:avLst/>
              <a:gdLst>
                <a:gd name="T0" fmla="*/ 33 w 70"/>
                <a:gd name="T1" fmla="*/ 60 h 60"/>
                <a:gd name="T2" fmla="*/ 0 w 70"/>
                <a:gd name="T3" fmla="*/ 60 h 60"/>
                <a:gd name="T4" fmla="*/ 35 w 70"/>
                <a:gd name="T5" fmla="*/ 0 h 60"/>
                <a:gd name="T6" fmla="*/ 70 w 70"/>
                <a:gd name="T7" fmla="*/ 0 h 60"/>
                <a:gd name="T8" fmla="*/ 33 w 70"/>
                <a:gd name="T9" fmla="*/ 60 h 60"/>
              </a:gdLst>
              <a:ahLst/>
              <a:cxnLst>
                <a:cxn ang="0">
                  <a:pos x="T0" y="T1"/>
                </a:cxn>
                <a:cxn ang="0">
                  <a:pos x="T2" y="T3"/>
                </a:cxn>
                <a:cxn ang="0">
                  <a:pos x="T4" y="T5"/>
                </a:cxn>
                <a:cxn ang="0">
                  <a:pos x="T6" y="T7"/>
                </a:cxn>
                <a:cxn ang="0">
                  <a:pos x="T8" y="T9"/>
                </a:cxn>
              </a:cxnLst>
              <a:rect l="0" t="0" r="r" b="b"/>
              <a:pathLst>
                <a:path w="70" h="60">
                  <a:moveTo>
                    <a:pt x="33" y="60"/>
                  </a:moveTo>
                  <a:lnTo>
                    <a:pt x="0" y="60"/>
                  </a:lnTo>
                  <a:lnTo>
                    <a:pt x="35" y="0"/>
                  </a:lnTo>
                  <a:lnTo>
                    <a:pt x="70" y="0"/>
                  </a:lnTo>
                  <a:lnTo>
                    <a:pt x="33"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2" name="Freeform 96"/>
            <p:cNvSpPr>
              <a:spLocks noChangeArrowheads="1"/>
            </p:cNvSpPr>
            <p:nvPr/>
          </p:nvSpPr>
          <p:spPr bwMode="auto">
            <a:xfrm>
              <a:off x="8235156" y="794801"/>
              <a:ext cx="87638" cy="67414"/>
            </a:xfrm>
            <a:custGeom>
              <a:avLst/>
              <a:gdLst>
                <a:gd name="T0" fmla="*/ 42 w 78"/>
                <a:gd name="T1" fmla="*/ 60 h 60"/>
                <a:gd name="T2" fmla="*/ 0 w 78"/>
                <a:gd name="T3" fmla="*/ 60 h 60"/>
                <a:gd name="T4" fmla="*/ 35 w 78"/>
                <a:gd name="T5" fmla="*/ 0 h 60"/>
                <a:gd name="T6" fmla="*/ 78 w 78"/>
                <a:gd name="T7" fmla="*/ 0 h 60"/>
                <a:gd name="T8" fmla="*/ 42 w 78"/>
                <a:gd name="T9" fmla="*/ 60 h 60"/>
              </a:gdLst>
              <a:ahLst/>
              <a:cxnLst>
                <a:cxn ang="0">
                  <a:pos x="T0" y="T1"/>
                </a:cxn>
                <a:cxn ang="0">
                  <a:pos x="T2" y="T3"/>
                </a:cxn>
                <a:cxn ang="0">
                  <a:pos x="T4" y="T5"/>
                </a:cxn>
                <a:cxn ang="0">
                  <a:pos x="T6" y="T7"/>
                </a:cxn>
                <a:cxn ang="0">
                  <a:pos x="T8" y="T9"/>
                </a:cxn>
              </a:cxnLst>
              <a:rect l="0" t="0" r="r" b="b"/>
              <a:pathLst>
                <a:path w="78" h="60">
                  <a:moveTo>
                    <a:pt x="42" y="60"/>
                  </a:moveTo>
                  <a:lnTo>
                    <a:pt x="0" y="60"/>
                  </a:lnTo>
                  <a:lnTo>
                    <a:pt x="35" y="0"/>
                  </a:lnTo>
                  <a:lnTo>
                    <a:pt x="78" y="0"/>
                  </a:lnTo>
                  <a:lnTo>
                    <a:pt x="42"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3" name="Freeform 97"/>
            <p:cNvSpPr>
              <a:spLocks noChangeArrowheads="1"/>
            </p:cNvSpPr>
            <p:nvPr/>
          </p:nvSpPr>
          <p:spPr bwMode="auto">
            <a:xfrm>
              <a:off x="8309932" y="794801"/>
              <a:ext cx="89885" cy="67414"/>
            </a:xfrm>
            <a:custGeom>
              <a:avLst/>
              <a:gdLst>
                <a:gd name="T0" fmla="*/ 42 w 80"/>
                <a:gd name="T1" fmla="*/ 60 h 60"/>
                <a:gd name="T2" fmla="*/ 0 w 80"/>
                <a:gd name="T3" fmla="*/ 60 h 60"/>
                <a:gd name="T4" fmla="*/ 40 w 80"/>
                <a:gd name="T5" fmla="*/ 0 h 60"/>
                <a:gd name="T6" fmla="*/ 80 w 80"/>
                <a:gd name="T7" fmla="*/ 0 h 60"/>
                <a:gd name="T8" fmla="*/ 42 w 80"/>
                <a:gd name="T9" fmla="*/ 60 h 60"/>
              </a:gdLst>
              <a:ahLst/>
              <a:cxnLst>
                <a:cxn ang="0">
                  <a:pos x="T0" y="T1"/>
                </a:cxn>
                <a:cxn ang="0">
                  <a:pos x="T2" y="T3"/>
                </a:cxn>
                <a:cxn ang="0">
                  <a:pos x="T4" y="T5"/>
                </a:cxn>
                <a:cxn ang="0">
                  <a:pos x="T6" y="T7"/>
                </a:cxn>
                <a:cxn ang="0">
                  <a:pos x="T8" y="T9"/>
                </a:cxn>
              </a:cxnLst>
              <a:rect l="0" t="0" r="r" b="b"/>
              <a:pathLst>
                <a:path w="80" h="60">
                  <a:moveTo>
                    <a:pt x="42" y="60"/>
                  </a:moveTo>
                  <a:lnTo>
                    <a:pt x="0" y="60"/>
                  </a:lnTo>
                  <a:lnTo>
                    <a:pt x="40" y="0"/>
                  </a:lnTo>
                  <a:lnTo>
                    <a:pt x="80" y="0"/>
                  </a:lnTo>
                  <a:lnTo>
                    <a:pt x="42"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4" name="Freeform 98"/>
            <p:cNvSpPr>
              <a:spLocks noChangeArrowheads="1"/>
            </p:cNvSpPr>
            <p:nvPr/>
          </p:nvSpPr>
          <p:spPr bwMode="auto">
            <a:xfrm>
              <a:off x="8386955" y="794801"/>
              <a:ext cx="85391" cy="67414"/>
            </a:xfrm>
            <a:custGeom>
              <a:avLst/>
              <a:gdLst>
                <a:gd name="T0" fmla="*/ 38 w 76"/>
                <a:gd name="T1" fmla="*/ 60 h 60"/>
                <a:gd name="T2" fmla="*/ 0 w 76"/>
                <a:gd name="T3" fmla="*/ 60 h 60"/>
                <a:gd name="T4" fmla="*/ 38 w 76"/>
                <a:gd name="T5" fmla="*/ 0 h 60"/>
                <a:gd name="T6" fmla="*/ 76 w 76"/>
                <a:gd name="T7" fmla="*/ 0 h 60"/>
                <a:gd name="T8" fmla="*/ 38 w 76"/>
                <a:gd name="T9" fmla="*/ 60 h 60"/>
              </a:gdLst>
              <a:ahLst/>
              <a:cxnLst>
                <a:cxn ang="0">
                  <a:pos x="T0" y="T1"/>
                </a:cxn>
                <a:cxn ang="0">
                  <a:pos x="T2" y="T3"/>
                </a:cxn>
                <a:cxn ang="0">
                  <a:pos x="T4" y="T5"/>
                </a:cxn>
                <a:cxn ang="0">
                  <a:pos x="T6" y="T7"/>
                </a:cxn>
                <a:cxn ang="0">
                  <a:pos x="T8" y="T9"/>
                </a:cxn>
              </a:cxnLst>
              <a:rect l="0" t="0" r="r" b="b"/>
              <a:pathLst>
                <a:path w="76" h="60">
                  <a:moveTo>
                    <a:pt x="38" y="60"/>
                  </a:moveTo>
                  <a:lnTo>
                    <a:pt x="0" y="60"/>
                  </a:lnTo>
                  <a:lnTo>
                    <a:pt x="38" y="0"/>
                  </a:lnTo>
                  <a:lnTo>
                    <a:pt x="76" y="0"/>
                  </a:lnTo>
                  <a:lnTo>
                    <a:pt x="38"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 name="Freeform 102"/>
            <p:cNvSpPr>
              <a:spLocks noChangeArrowheads="1"/>
            </p:cNvSpPr>
            <p:nvPr/>
          </p:nvSpPr>
          <p:spPr bwMode="auto">
            <a:xfrm>
              <a:off x="8459484" y="794801"/>
              <a:ext cx="87638" cy="67414"/>
            </a:xfrm>
            <a:custGeom>
              <a:avLst/>
              <a:gdLst>
                <a:gd name="T0" fmla="*/ 37 w 78"/>
                <a:gd name="T1" fmla="*/ 60 h 60"/>
                <a:gd name="T2" fmla="*/ 0 w 78"/>
                <a:gd name="T3" fmla="*/ 60 h 60"/>
                <a:gd name="T4" fmla="*/ 37 w 78"/>
                <a:gd name="T5" fmla="*/ 0 h 60"/>
                <a:gd name="T6" fmla="*/ 78 w 78"/>
                <a:gd name="T7" fmla="*/ 0 h 60"/>
                <a:gd name="T8" fmla="*/ 37 w 78"/>
                <a:gd name="T9" fmla="*/ 60 h 60"/>
              </a:gdLst>
              <a:ahLst/>
              <a:cxnLst>
                <a:cxn ang="0">
                  <a:pos x="T0" y="T1"/>
                </a:cxn>
                <a:cxn ang="0">
                  <a:pos x="T2" y="T3"/>
                </a:cxn>
                <a:cxn ang="0">
                  <a:pos x="T4" y="T5"/>
                </a:cxn>
                <a:cxn ang="0">
                  <a:pos x="T6" y="T7"/>
                </a:cxn>
                <a:cxn ang="0">
                  <a:pos x="T8" y="T9"/>
                </a:cxn>
              </a:cxnLst>
              <a:rect l="0" t="0" r="r" b="b"/>
              <a:pathLst>
                <a:path w="78" h="60">
                  <a:moveTo>
                    <a:pt x="37" y="60"/>
                  </a:moveTo>
                  <a:lnTo>
                    <a:pt x="0" y="60"/>
                  </a:lnTo>
                  <a:lnTo>
                    <a:pt x="37" y="0"/>
                  </a:lnTo>
                  <a:lnTo>
                    <a:pt x="78" y="0"/>
                  </a:lnTo>
                  <a:lnTo>
                    <a:pt x="37"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 name="Freeform 103"/>
            <p:cNvSpPr>
              <a:spLocks noChangeArrowheads="1"/>
            </p:cNvSpPr>
            <p:nvPr/>
          </p:nvSpPr>
          <p:spPr bwMode="auto">
            <a:xfrm>
              <a:off x="8534260" y="794801"/>
              <a:ext cx="82020" cy="67414"/>
            </a:xfrm>
            <a:custGeom>
              <a:avLst/>
              <a:gdLst>
                <a:gd name="T0" fmla="*/ 38 w 73"/>
                <a:gd name="T1" fmla="*/ 60 h 60"/>
                <a:gd name="T2" fmla="*/ 0 w 73"/>
                <a:gd name="T3" fmla="*/ 60 h 60"/>
                <a:gd name="T4" fmla="*/ 38 w 73"/>
                <a:gd name="T5" fmla="*/ 0 h 60"/>
                <a:gd name="T6" fmla="*/ 73 w 73"/>
                <a:gd name="T7" fmla="*/ 0 h 60"/>
                <a:gd name="T8" fmla="*/ 38 w 73"/>
                <a:gd name="T9" fmla="*/ 60 h 60"/>
              </a:gdLst>
              <a:ahLst/>
              <a:cxnLst>
                <a:cxn ang="0">
                  <a:pos x="T0" y="T1"/>
                </a:cxn>
                <a:cxn ang="0">
                  <a:pos x="T2" y="T3"/>
                </a:cxn>
                <a:cxn ang="0">
                  <a:pos x="T4" y="T5"/>
                </a:cxn>
                <a:cxn ang="0">
                  <a:pos x="T6" y="T7"/>
                </a:cxn>
                <a:cxn ang="0">
                  <a:pos x="T8" y="T9"/>
                </a:cxn>
              </a:cxnLst>
              <a:rect l="0" t="0" r="r" b="b"/>
              <a:pathLst>
                <a:path w="73" h="60">
                  <a:moveTo>
                    <a:pt x="38" y="60"/>
                  </a:moveTo>
                  <a:lnTo>
                    <a:pt x="0" y="60"/>
                  </a:lnTo>
                  <a:lnTo>
                    <a:pt x="38" y="0"/>
                  </a:lnTo>
                  <a:lnTo>
                    <a:pt x="73" y="0"/>
                  </a:lnTo>
                  <a:lnTo>
                    <a:pt x="38" y="60"/>
                  </a:lnTo>
                  <a:close/>
                </a:path>
              </a:pathLst>
            </a:cu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19" name="任意多边形 18"/>
          <p:cNvSpPr>
            <a:spLocks noChangeArrowheads="1"/>
          </p:cNvSpPr>
          <p:nvPr userDrawn="1"/>
        </p:nvSpPr>
        <p:spPr bwMode="auto">
          <a:xfrm>
            <a:off x="0" y="847124"/>
            <a:ext cx="11299826" cy="205612"/>
          </a:xfrm>
          <a:custGeom>
            <a:avLst/>
            <a:gdLst>
              <a:gd name="connsiteX0" fmla="*/ 0 w 11299826"/>
              <a:gd name="connsiteY0" fmla="*/ 0 h 205612"/>
              <a:gd name="connsiteX1" fmla="*/ 80149 w 11299826"/>
              <a:gd name="connsiteY1" fmla="*/ 0 h 205612"/>
              <a:gd name="connsiteX2" fmla="*/ 589839 w 11299826"/>
              <a:gd name="connsiteY2" fmla="*/ 0 h 205612"/>
              <a:gd name="connsiteX3" fmla="*/ 595268 w 11299826"/>
              <a:gd name="connsiteY3" fmla="*/ 0 h 205612"/>
              <a:gd name="connsiteX4" fmla="*/ 812403 w 11299826"/>
              <a:gd name="connsiteY4" fmla="*/ 77799 h 205612"/>
              <a:gd name="connsiteX5" fmla="*/ 1026824 w 11299826"/>
              <a:gd name="connsiteY5" fmla="*/ 0 h 205612"/>
              <a:gd name="connsiteX6" fmla="*/ 4255865 w 11299826"/>
              <a:gd name="connsiteY6" fmla="*/ 0 h 205612"/>
              <a:gd name="connsiteX7" fmla="*/ 5886380 w 11299826"/>
              <a:gd name="connsiteY7" fmla="*/ 0 h 205612"/>
              <a:gd name="connsiteX8" fmla="*/ 5897335 w 11299826"/>
              <a:gd name="connsiteY8" fmla="*/ 0 h 205612"/>
              <a:gd name="connsiteX9" fmla="*/ 6522333 w 11299826"/>
              <a:gd name="connsiteY9" fmla="*/ 0 h 205612"/>
              <a:gd name="connsiteX10" fmla="*/ 6532198 w 11299826"/>
              <a:gd name="connsiteY10" fmla="*/ 0 h 205612"/>
              <a:gd name="connsiteX11" fmla="*/ 6547491 w 11299826"/>
              <a:gd name="connsiteY11" fmla="*/ 0 h 205612"/>
              <a:gd name="connsiteX12" fmla="*/ 7350789 w 11299826"/>
              <a:gd name="connsiteY12" fmla="*/ 0 h 205612"/>
              <a:gd name="connsiteX13" fmla="*/ 7662959 w 11299826"/>
              <a:gd name="connsiteY13" fmla="*/ 0 h 205612"/>
              <a:gd name="connsiteX14" fmla="*/ 7892733 w 11299826"/>
              <a:gd name="connsiteY14" fmla="*/ 0 h 205612"/>
              <a:gd name="connsiteX15" fmla="*/ 9523248 w 11299826"/>
              <a:gd name="connsiteY15" fmla="*/ 0 h 205612"/>
              <a:gd name="connsiteX16" fmla="*/ 9534203 w 11299826"/>
              <a:gd name="connsiteY16" fmla="*/ 0 h 205612"/>
              <a:gd name="connsiteX17" fmla="*/ 10184359 w 11299826"/>
              <a:gd name="connsiteY17" fmla="*/ 0 h 205612"/>
              <a:gd name="connsiteX18" fmla="*/ 10987656 w 11299826"/>
              <a:gd name="connsiteY18" fmla="*/ 0 h 205612"/>
              <a:gd name="connsiteX19" fmla="*/ 11299826 w 11299826"/>
              <a:gd name="connsiteY19" fmla="*/ 0 h 205612"/>
              <a:gd name="connsiteX20" fmla="*/ 11299826 w 11299826"/>
              <a:gd name="connsiteY20" fmla="*/ 2595 h 205612"/>
              <a:gd name="connsiteX21" fmla="*/ 11258089 w 11299826"/>
              <a:gd name="connsiteY21" fmla="*/ 66685 h 205612"/>
              <a:gd name="connsiteX22" fmla="*/ 10827749 w 11299826"/>
              <a:gd name="connsiteY22" fmla="*/ 66685 h 205612"/>
              <a:gd name="connsiteX23" fmla="*/ 10140932 w 11299826"/>
              <a:gd name="connsiteY23" fmla="*/ 66685 h 205612"/>
              <a:gd name="connsiteX24" fmla="*/ 7010366 w 11299826"/>
              <a:gd name="connsiteY24" fmla="*/ 66685 h 205612"/>
              <a:gd name="connsiteX25" fmla="*/ 6522333 w 11299826"/>
              <a:gd name="connsiteY25" fmla="*/ 66685 h 205612"/>
              <a:gd name="connsiteX26" fmla="*/ 6504065 w 11299826"/>
              <a:gd name="connsiteY26" fmla="*/ 66685 h 205612"/>
              <a:gd name="connsiteX27" fmla="*/ 1214103 w 11299826"/>
              <a:gd name="connsiteY27" fmla="*/ 66685 h 205612"/>
              <a:gd name="connsiteX28" fmla="*/ 1110964 w 11299826"/>
              <a:gd name="connsiteY28" fmla="*/ 66685 h 205612"/>
              <a:gd name="connsiteX29" fmla="*/ 855829 w 11299826"/>
              <a:gd name="connsiteY29" fmla="*/ 152820 h 205612"/>
              <a:gd name="connsiteX30" fmla="*/ 812403 w 11299826"/>
              <a:gd name="connsiteY30" fmla="*/ 205612 h 205612"/>
              <a:gd name="connsiteX31" fmla="*/ 768976 w 11299826"/>
              <a:gd name="connsiteY31" fmla="*/ 152820 h 205612"/>
              <a:gd name="connsiteX32" fmla="*/ 513841 w 11299826"/>
              <a:gd name="connsiteY32" fmla="*/ 66685 h 205612"/>
              <a:gd name="connsiteX33" fmla="*/ 502985 w 11299826"/>
              <a:gd name="connsiteY33" fmla="*/ 66685 h 205612"/>
              <a:gd name="connsiteX34" fmla="*/ 410703 w 11299826"/>
              <a:gd name="connsiteY34" fmla="*/ 66685 h 205612"/>
              <a:gd name="connsiteX35" fmla="*/ 22530 w 11299826"/>
              <a:gd name="connsiteY35" fmla="*/ 66685 h 205612"/>
              <a:gd name="connsiteX36" fmla="*/ 0 w 11299826"/>
              <a:gd name="connsiteY36" fmla="*/ 66685 h 205612"/>
              <a:gd name="connsiteX37" fmla="*/ 0 w 11299826"/>
              <a:gd name="connsiteY37" fmla="*/ 0 h 2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299826" h="205612">
                <a:moveTo>
                  <a:pt x="0" y="0"/>
                </a:moveTo>
                <a:lnTo>
                  <a:pt x="80149" y="0"/>
                </a:lnTo>
                <a:cubicBezTo>
                  <a:pt x="209682" y="0"/>
                  <a:pt x="379150" y="0"/>
                  <a:pt x="589839" y="0"/>
                </a:cubicBezTo>
                <a:cubicBezTo>
                  <a:pt x="592554" y="0"/>
                  <a:pt x="592554" y="0"/>
                  <a:pt x="595268" y="0"/>
                </a:cubicBezTo>
                <a:cubicBezTo>
                  <a:pt x="684836" y="0"/>
                  <a:pt x="763547" y="30564"/>
                  <a:pt x="812403" y="77799"/>
                </a:cubicBezTo>
                <a:cubicBezTo>
                  <a:pt x="861258" y="30564"/>
                  <a:pt x="939970" y="0"/>
                  <a:pt x="1026824" y="0"/>
                </a:cubicBezTo>
                <a:cubicBezTo>
                  <a:pt x="1026824" y="0"/>
                  <a:pt x="2226837" y="0"/>
                  <a:pt x="4255865" y="0"/>
                </a:cubicBezTo>
                <a:lnTo>
                  <a:pt x="5886380" y="0"/>
                </a:lnTo>
                <a:lnTo>
                  <a:pt x="5897335" y="0"/>
                </a:lnTo>
                <a:lnTo>
                  <a:pt x="6522333" y="0"/>
                </a:lnTo>
                <a:lnTo>
                  <a:pt x="6532198" y="0"/>
                </a:lnTo>
                <a:lnTo>
                  <a:pt x="6547491" y="0"/>
                </a:lnTo>
                <a:lnTo>
                  <a:pt x="7350789" y="0"/>
                </a:lnTo>
                <a:lnTo>
                  <a:pt x="7662959" y="0"/>
                </a:lnTo>
                <a:lnTo>
                  <a:pt x="7892733" y="0"/>
                </a:lnTo>
                <a:lnTo>
                  <a:pt x="9523248" y="0"/>
                </a:lnTo>
                <a:lnTo>
                  <a:pt x="9534203" y="0"/>
                </a:lnTo>
                <a:lnTo>
                  <a:pt x="10184359" y="0"/>
                </a:lnTo>
                <a:lnTo>
                  <a:pt x="10987656" y="0"/>
                </a:lnTo>
                <a:lnTo>
                  <a:pt x="11299826" y="0"/>
                </a:lnTo>
                <a:lnTo>
                  <a:pt x="11299826" y="2595"/>
                </a:lnTo>
                <a:lnTo>
                  <a:pt x="11258089" y="66685"/>
                </a:lnTo>
                <a:cubicBezTo>
                  <a:pt x="11258089" y="66685"/>
                  <a:pt x="11107758" y="66685"/>
                  <a:pt x="10827749" y="66685"/>
                </a:cubicBezTo>
                <a:lnTo>
                  <a:pt x="10140932" y="66685"/>
                </a:lnTo>
                <a:cubicBezTo>
                  <a:pt x="10140932" y="66685"/>
                  <a:pt x="8942447" y="66685"/>
                  <a:pt x="7010366" y="66685"/>
                </a:cubicBezTo>
                <a:lnTo>
                  <a:pt x="6522333" y="66685"/>
                </a:lnTo>
                <a:lnTo>
                  <a:pt x="6504065" y="66685"/>
                </a:lnTo>
                <a:cubicBezTo>
                  <a:pt x="6504065" y="66685"/>
                  <a:pt x="4373423" y="66685"/>
                  <a:pt x="1214103" y="66685"/>
                </a:cubicBezTo>
                <a:cubicBezTo>
                  <a:pt x="1178819" y="66685"/>
                  <a:pt x="1157105" y="66685"/>
                  <a:pt x="1110964" y="66685"/>
                </a:cubicBezTo>
                <a:cubicBezTo>
                  <a:pt x="1007824" y="66685"/>
                  <a:pt x="915542" y="100028"/>
                  <a:pt x="855829" y="152820"/>
                </a:cubicBezTo>
                <a:cubicBezTo>
                  <a:pt x="839545" y="169491"/>
                  <a:pt x="823260" y="186162"/>
                  <a:pt x="812403" y="205612"/>
                </a:cubicBezTo>
                <a:cubicBezTo>
                  <a:pt x="801546" y="186162"/>
                  <a:pt x="785261" y="169491"/>
                  <a:pt x="768976" y="152820"/>
                </a:cubicBezTo>
                <a:cubicBezTo>
                  <a:pt x="709263" y="100028"/>
                  <a:pt x="616981" y="66685"/>
                  <a:pt x="513841" y="66685"/>
                </a:cubicBezTo>
                <a:cubicBezTo>
                  <a:pt x="511127" y="66685"/>
                  <a:pt x="505699" y="66685"/>
                  <a:pt x="502985" y="66685"/>
                </a:cubicBezTo>
                <a:cubicBezTo>
                  <a:pt x="502985" y="66685"/>
                  <a:pt x="502985" y="66685"/>
                  <a:pt x="410703" y="66685"/>
                </a:cubicBezTo>
                <a:cubicBezTo>
                  <a:pt x="410703" y="66685"/>
                  <a:pt x="259556" y="66685"/>
                  <a:pt x="22530" y="66685"/>
                </a:cubicBezTo>
                <a:lnTo>
                  <a:pt x="0" y="66685"/>
                </a:lnTo>
                <a:lnTo>
                  <a:pt x="0" y="0"/>
                </a:lnTo>
                <a:close/>
              </a:path>
            </a:pathLst>
          </a:custGeom>
          <a:gradFill>
            <a:gsLst>
              <a:gs pos="19000">
                <a:schemeClr val="accent3"/>
              </a:gs>
              <a:gs pos="100000">
                <a:schemeClr val="accent2"/>
              </a:gs>
            </a:gsLst>
            <a:lin ang="14400000" scaled="0"/>
          </a:grad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4" y="-1"/>
            <a:ext cx="12192004" cy="6858001"/>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1" Type="http://schemas.openxmlformats.org/officeDocument/2006/relationships/slideLayout" Target="../slideLayouts/slideLayout4.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5.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2" Type="http://schemas.openxmlformats.org/officeDocument/2006/relationships/notesSlide" Target="../notesSlides/notesSlide5.xml"/><Relationship Id="rId21" Type="http://schemas.openxmlformats.org/officeDocument/2006/relationships/slideLayout" Target="../slideLayouts/slideLayout4.xml"/><Relationship Id="rId20" Type="http://schemas.openxmlformats.org/officeDocument/2006/relationships/tags" Target="../tags/tag49.xml"/><Relationship Id="rId2" Type="http://schemas.openxmlformats.org/officeDocument/2006/relationships/tags" Target="../tags/tag31.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7" Type="http://schemas.openxmlformats.org/officeDocument/2006/relationships/notesSlide" Target="../notesSlides/notesSlide6.xml"/><Relationship Id="rId16" Type="http://schemas.openxmlformats.org/officeDocument/2006/relationships/slideLayout" Target="../slideLayouts/slideLayout4.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1">
            <a:extLst>
              <a:ext uri="{28A0092B-C50C-407E-A947-70E740481C1C}">
                <a14:useLocalDpi xmlns:a14="http://schemas.microsoft.com/office/drawing/2010/main" val="0"/>
              </a:ext>
            </a:extLst>
          </a:blip>
          <a:srcRect t="6607" b="8750"/>
          <a:stretch>
            <a:fillRect/>
          </a:stretch>
        </p:blipFill>
        <p:spPr>
          <a:xfrm>
            <a:off x="0" y="1"/>
            <a:ext cx="12192000" cy="6858000"/>
          </a:xfrm>
          <a:prstGeom prst="rect">
            <a:avLst/>
          </a:prstGeom>
        </p:spPr>
      </p:pic>
      <p:sp>
        <p:nvSpPr>
          <p:cNvPr id="68" name="矩形 67"/>
          <p:cNvSpPr/>
          <p:nvPr/>
        </p:nvSpPr>
        <p:spPr>
          <a:xfrm>
            <a:off x="1262743" y="1143001"/>
            <a:ext cx="9666515" cy="4572000"/>
          </a:xfrm>
          <a:prstGeom prst="rect">
            <a:avLst/>
          </a:prstGeom>
          <a:solidFill>
            <a:srgbClr val="B71B39">
              <a:alpha val="85000"/>
            </a:srgbClr>
          </a:solidFill>
          <a:ln w="6350">
            <a:solidFill>
              <a:schemeClr val="accent3"/>
            </a:solidFill>
          </a:ln>
        </p:spPr>
        <p:txBody>
          <a:bodyPr wrap="square" lIns="0" tIns="0" rIns="0" bIns="0" rtlCol="0"/>
          <a:lstStyle/>
          <a:p>
            <a:endParaRPr lang="zh-CN" altLang="en-US" sz="3200">
              <a:solidFill>
                <a:schemeClr val="bg1"/>
              </a:solidFill>
            </a:endParaRPr>
          </a:p>
        </p:txBody>
      </p:sp>
      <p:sp>
        <p:nvSpPr>
          <p:cNvPr id="69" name="Line 318"/>
          <p:cNvSpPr>
            <a:spLocks noChangeShapeType="1"/>
          </p:cNvSpPr>
          <p:nvPr/>
        </p:nvSpPr>
        <p:spPr bwMode="auto">
          <a:xfrm>
            <a:off x="2664619" y="3839513"/>
            <a:ext cx="6862763" cy="0"/>
          </a:xfrm>
          <a:prstGeom prst="line">
            <a:avLst/>
          </a:prstGeom>
          <a:noFill/>
          <a:ln w="14288" cap="flat">
            <a:solidFill>
              <a:srgbClr val="FFFDD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0" name="文本框 69"/>
          <p:cNvSpPr txBox="1"/>
          <p:nvPr/>
        </p:nvSpPr>
        <p:spPr>
          <a:xfrm>
            <a:off x="1271270" y="1988820"/>
            <a:ext cx="9669780" cy="1723390"/>
          </a:xfrm>
          <a:prstGeom prst="rect">
            <a:avLst/>
          </a:prstGeom>
          <a:noFill/>
        </p:spPr>
        <p:txBody>
          <a:bodyPr wrap="none" rtlCol="0" anchor="ctr">
            <a:noAutofit/>
          </a:bodyPr>
          <a:lstStyle>
            <a:defPPr>
              <a:defRPr lang="zh-CN"/>
            </a:defPPr>
            <a:lvl1pPr algn="ctr">
              <a:defRPr sz="7500">
                <a:solidFill>
                  <a:schemeClr val="accent1"/>
                </a:solidFill>
                <a:effectLst>
                  <a:outerShdw dist="63500" dir="5400000" algn="tl" rotWithShape="0">
                    <a:prstClr val="black">
                      <a:alpha val="10000"/>
                    </a:prstClr>
                  </a:outerShdw>
                </a:effectLst>
                <a:latin typeface="DIN-BlackItalic" pitchFamily="50" charset="0"/>
                <a:ea typeface="+mj-ea"/>
              </a:defRPr>
            </a:lvl1pPr>
          </a:lstStyle>
          <a:p>
            <a:pPr algn="ctr"/>
            <a:r>
              <a:rPr lang="zh-CN" altLang="en-US" sz="4000" spc="150" dirty="0">
                <a:solidFill>
                  <a:srgbClr val="FFFDD7"/>
                </a:solidFill>
                <a:effectLst/>
                <a:latin typeface="思源宋体 CN" panose="02020700000000000000" pitchFamily="18" charset="-122"/>
                <a:ea typeface="思源宋体 CN" panose="02020700000000000000" pitchFamily="18" charset="-122"/>
              </a:rPr>
              <a:t>《中华人民共和国民法典</a:t>
            </a:r>
            <a:r>
              <a:rPr lang="en-US" altLang="zh-CN" sz="4000" spc="150" dirty="0">
                <a:solidFill>
                  <a:srgbClr val="FFFDD7"/>
                </a:solidFill>
                <a:effectLst/>
                <a:latin typeface="思源宋体 CN" panose="02020700000000000000" pitchFamily="18" charset="-122"/>
                <a:ea typeface="思源宋体 CN" panose="02020700000000000000" pitchFamily="18" charset="-122"/>
              </a:rPr>
              <a:t>·</a:t>
            </a:r>
            <a:r>
              <a:rPr lang="zh-CN" altLang="en-US" sz="4000" spc="150" dirty="0">
                <a:solidFill>
                  <a:srgbClr val="FFFDD7"/>
                </a:solidFill>
                <a:effectLst/>
                <a:latin typeface="思源宋体 CN" panose="02020700000000000000" pitchFamily="18" charset="-122"/>
                <a:ea typeface="思源宋体 CN" panose="02020700000000000000" pitchFamily="18" charset="-122"/>
              </a:rPr>
              <a:t>侵权责任编》</a:t>
            </a:r>
            <a:br>
              <a:rPr lang="zh-CN" altLang="en-US" sz="4000" spc="150" dirty="0">
                <a:solidFill>
                  <a:srgbClr val="FFFDD7"/>
                </a:solidFill>
                <a:effectLst/>
                <a:latin typeface="思源宋体 CN" panose="02020700000000000000" pitchFamily="18" charset="-122"/>
                <a:ea typeface="思源宋体 CN" panose="02020700000000000000" pitchFamily="18" charset="-122"/>
              </a:rPr>
            </a:br>
            <a:r>
              <a:rPr lang="en-US" altLang="zh-CN" sz="4000" spc="150" dirty="0">
                <a:solidFill>
                  <a:srgbClr val="FFFDD7"/>
                </a:solidFill>
                <a:effectLst/>
                <a:latin typeface="思源宋体 CN" panose="02020700000000000000" pitchFamily="18" charset="-122"/>
                <a:ea typeface="思源宋体 CN" panose="02020700000000000000" pitchFamily="18" charset="-122"/>
              </a:rPr>
              <a:t>——</a:t>
            </a:r>
            <a:r>
              <a:rPr lang="zh-CN" altLang="en-US" sz="4000" spc="150" dirty="0">
                <a:solidFill>
                  <a:srgbClr val="FFFDD7"/>
                </a:solidFill>
                <a:effectLst/>
                <a:latin typeface="思源宋体 CN" panose="02020700000000000000" pitchFamily="18" charset="-122"/>
                <a:ea typeface="思源宋体 CN" panose="02020700000000000000" pitchFamily="18" charset="-122"/>
              </a:rPr>
              <a:t>民事权益的守护之盾</a:t>
            </a:r>
            <a:endParaRPr lang="zh-CN" altLang="en-US" sz="4000" spc="150" dirty="0">
              <a:solidFill>
                <a:srgbClr val="FFFDD7"/>
              </a:solidFill>
              <a:effectLst/>
              <a:latin typeface="思源宋体 CN" panose="02020700000000000000" pitchFamily="18" charset="-122"/>
              <a:ea typeface="思源宋体 CN" panose="02020700000000000000" pitchFamily="18" charset="-122"/>
            </a:endParaRPr>
          </a:p>
        </p:txBody>
      </p:sp>
      <p:sp>
        <p:nvSpPr>
          <p:cNvPr id="73" name="文本框 72"/>
          <p:cNvSpPr txBox="1"/>
          <p:nvPr/>
        </p:nvSpPr>
        <p:spPr>
          <a:xfrm>
            <a:off x="5344160" y="4772654"/>
            <a:ext cx="1503680" cy="337185"/>
          </a:xfrm>
          <a:prstGeom prst="rect">
            <a:avLst/>
          </a:prstGeom>
          <a:noFill/>
        </p:spPr>
        <p:txBody>
          <a:bodyPr wrap="none" rtlCol="0" anchor="ctr">
            <a:spAutoFit/>
          </a:bodyPr>
          <a:lstStyle>
            <a:defPPr>
              <a:defRPr lang="zh-CN"/>
            </a:defPPr>
            <a:lvl1pPr algn="ctr">
              <a:defRPr sz="24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en-US" altLang="zh-CN" sz="1600" dirty="0">
                <a:solidFill>
                  <a:srgbClr val="FFFDD7"/>
                </a:solidFill>
                <a:effectLst/>
                <a:latin typeface="+mn-ea"/>
                <a:ea typeface="+mn-ea"/>
              </a:rPr>
              <a:t>2025</a:t>
            </a:r>
            <a:r>
              <a:rPr lang="zh-CN" altLang="en-US" sz="1600" dirty="0">
                <a:solidFill>
                  <a:srgbClr val="FFFDD7"/>
                </a:solidFill>
                <a:effectLst/>
                <a:latin typeface="+mn-ea"/>
                <a:ea typeface="+mn-ea"/>
              </a:rPr>
              <a:t>年</a:t>
            </a:r>
            <a:r>
              <a:rPr lang="en-US" altLang="zh-CN" sz="1600" dirty="0">
                <a:solidFill>
                  <a:srgbClr val="FFFDD7"/>
                </a:solidFill>
                <a:effectLst/>
                <a:latin typeface="+mn-ea"/>
                <a:ea typeface="+mn-ea"/>
              </a:rPr>
              <a:t>5</a:t>
            </a:r>
            <a:r>
              <a:rPr lang="zh-CN" altLang="en-US" sz="1600" dirty="0">
                <a:solidFill>
                  <a:srgbClr val="FFFDD7"/>
                </a:solidFill>
                <a:effectLst/>
                <a:latin typeface="+mn-ea"/>
                <a:ea typeface="+mn-ea"/>
              </a:rPr>
              <a:t>月</a:t>
            </a:r>
            <a:r>
              <a:rPr lang="en-US" altLang="zh-CN" sz="1600" dirty="0">
                <a:solidFill>
                  <a:srgbClr val="FFFDD7"/>
                </a:solidFill>
                <a:effectLst/>
                <a:latin typeface="+mn-ea"/>
                <a:ea typeface="+mn-ea"/>
              </a:rPr>
              <a:t>20</a:t>
            </a:r>
            <a:r>
              <a:rPr lang="zh-CN" altLang="en-US" sz="1600" dirty="0">
                <a:solidFill>
                  <a:srgbClr val="FFFDD7"/>
                </a:solidFill>
                <a:effectLst/>
                <a:latin typeface="+mn-ea"/>
                <a:ea typeface="+mn-ea"/>
              </a:rPr>
              <a:t>日</a:t>
            </a:r>
            <a:endParaRPr lang="zh-CN" altLang="en-US" sz="1600" dirty="0">
              <a:solidFill>
                <a:srgbClr val="FFFDD7"/>
              </a:solidFill>
              <a:effectLst/>
              <a:latin typeface="+mn-ea"/>
              <a:ea typeface="+mn-ea"/>
            </a:endParaRPr>
          </a:p>
        </p:txBody>
      </p:sp>
      <p:sp>
        <p:nvSpPr>
          <p:cNvPr id="74" name="Freeform 5"/>
          <p:cNvSpPr/>
          <p:nvPr/>
        </p:nvSpPr>
        <p:spPr bwMode="auto">
          <a:xfrm>
            <a:off x="3998119" y="4084883"/>
            <a:ext cx="4195762" cy="412068"/>
          </a:xfrm>
          <a:custGeom>
            <a:avLst/>
            <a:gdLst>
              <a:gd name="T0" fmla="*/ 2643 w 2643"/>
              <a:gd name="T1" fmla="*/ 233 h 233"/>
              <a:gd name="T2" fmla="*/ 0 w 2643"/>
              <a:gd name="T3" fmla="*/ 233 h 233"/>
              <a:gd name="T4" fmla="*/ 99 w 2643"/>
              <a:gd name="T5" fmla="*/ 116 h 233"/>
              <a:gd name="T6" fmla="*/ 0 w 2643"/>
              <a:gd name="T7" fmla="*/ 0 h 233"/>
              <a:gd name="T8" fmla="*/ 2643 w 2643"/>
              <a:gd name="T9" fmla="*/ 0 h 233"/>
              <a:gd name="T10" fmla="*/ 2543 w 2643"/>
              <a:gd name="T11" fmla="*/ 116 h 233"/>
              <a:gd name="T12" fmla="*/ 2643 w 2643"/>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2643" h="233">
                <a:moveTo>
                  <a:pt x="2643" y="233"/>
                </a:moveTo>
                <a:lnTo>
                  <a:pt x="0" y="233"/>
                </a:lnTo>
                <a:lnTo>
                  <a:pt x="99" y="116"/>
                </a:lnTo>
                <a:lnTo>
                  <a:pt x="0" y="0"/>
                </a:lnTo>
                <a:lnTo>
                  <a:pt x="2643" y="0"/>
                </a:lnTo>
                <a:lnTo>
                  <a:pt x="2543" y="116"/>
                </a:lnTo>
                <a:lnTo>
                  <a:pt x="2643" y="233"/>
                </a:lnTo>
                <a:close/>
              </a:path>
            </a:pathLst>
          </a:custGeom>
          <a:solidFill>
            <a:srgbClr val="FFFDD7"/>
          </a:solidFill>
          <a:ln>
            <a:noFill/>
          </a:ln>
        </p:spPr>
        <p:txBody>
          <a:bodyPr vert="horz" wrap="square" lIns="91440" tIns="45720" rIns="91440" bIns="45720" numCol="1" anchor="ctr" anchorCtr="0" compatLnSpc="1"/>
          <a:lstStyle/>
          <a:p>
            <a:pPr algn="ctr"/>
            <a:r>
              <a:rPr lang="zh-CN" altLang="en-US" b="1" spc="150" dirty="0">
                <a:solidFill>
                  <a:schemeClr val="accent2"/>
                </a:solidFill>
                <a:latin typeface="+mj-ea"/>
                <a:ea typeface="+mj-ea"/>
              </a:rPr>
              <a:t>郑州大学第五附属医院法制</a:t>
            </a:r>
            <a:r>
              <a:rPr lang="zh-CN" altLang="en-US" b="1" spc="150" dirty="0">
                <a:solidFill>
                  <a:schemeClr val="accent2"/>
                </a:solidFill>
                <a:latin typeface="+mj-ea"/>
                <a:ea typeface="+mj-ea"/>
              </a:rPr>
              <a:t>办</a:t>
            </a:r>
            <a:endParaRPr lang="zh-CN" altLang="en-US" b="1" spc="150" dirty="0">
              <a:solidFill>
                <a:schemeClr val="accent2"/>
              </a:solidFill>
              <a:latin typeface="+mj-ea"/>
              <a:ea typeface="+mj-ea"/>
            </a:endParaRPr>
          </a:p>
        </p:txBody>
      </p:sp>
      <p:grpSp>
        <p:nvGrpSpPr>
          <p:cNvPr id="75" name="组合 74"/>
          <p:cNvGrpSpPr/>
          <p:nvPr/>
        </p:nvGrpSpPr>
        <p:grpSpPr>
          <a:xfrm>
            <a:off x="5462076" y="597386"/>
            <a:ext cx="1267845" cy="1257946"/>
            <a:chOff x="5367500" y="642438"/>
            <a:chExt cx="1455417" cy="1444054"/>
          </a:xfrm>
          <a:solidFill>
            <a:srgbClr val="FFFDD7"/>
          </a:solidFill>
        </p:grpSpPr>
        <p:sp>
          <p:nvSpPr>
            <p:cNvPr id="76" name="Freeform 5"/>
            <p:cNvSpPr>
              <a:spLocks noEditPoints="1"/>
            </p:cNvSpPr>
            <p:nvPr/>
          </p:nvSpPr>
          <p:spPr bwMode="auto">
            <a:xfrm>
              <a:off x="5367500" y="642438"/>
              <a:ext cx="1455417" cy="1444054"/>
            </a:xfrm>
            <a:custGeom>
              <a:avLst/>
              <a:gdLst>
                <a:gd name="T0" fmla="*/ 26 w 2150"/>
                <a:gd name="T1" fmla="*/ 1247 h 2134"/>
                <a:gd name="T2" fmla="*/ 43 w 2150"/>
                <a:gd name="T3" fmla="*/ 927 h 2134"/>
                <a:gd name="T4" fmla="*/ 62 w 2150"/>
                <a:gd name="T5" fmla="*/ 713 h 2134"/>
                <a:gd name="T6" fmla="*/ 247 w 2150"/>
                <a:gd name="T7" fmla="*/ 485 h 2134"/>
                <a:gd name="T8" fmla="*/ 269 w 2150"/>
                <a:gd name="T9" fmla="*/ 340 h 2134"/>
                <a:gd name="T10" fmla="*/ 431 w 2150"/>
                <a:gd name="T11" fmla="*/ 252 h 2134"/>
                <a:gd name="T12" fmla="*/ 684 w 2150"/>
                <a:gd name="T13" fmla="*/ 107 h 2134"/>
                <a:gd name="T14" fmla="*/ 878 w 2150"/>
                <a:gd name="T15" fmla="*/ 18 h 2134"/>
                <a:gd name="T16" fmla="*/ 1043 w 2150"/>
                <a:gd name="T17" fmla="*/ 79 h 2134"/>
                <a:gd name="T18" fmla="*/ 1242 w 2150"/>
                <a:gd name="T19" fmla="*/ 30 h 2134"/>
                <a:gd name="T20" fmla="*/ 1417 w 2150"/>
                <a:gd name="T21" fmla="*/ 44 h 2134"/>
                <a:gd name="T22" fmla="*/ 1572 w 2150"/>
                <a:gd name="T23" fmla="*/ 213 h 2134"/>
                <a:gd name="T24" fmla="*/ 1752 w 2150"/>
                <a:gd name="T25" fmla="*/ 253 h 2134"/>
                <a:gd name="T26" fmla="*/ 1896 w 2150"/>
                <a:gd name="T27" fmla="*/ 394 h 2134"/>
                <a:gd name="T28" fmla="*/ 1985 w 2150"/>
                <a:gd name="T29" fmla="*/ 636 h 2134"/>
                <a:gd name="T30" fmla="*/ 2115 w 2150"/>
                <a:gd name="T31" fmla="*/ 739 h 2134"/>
                <a:gd name="T32" fmla="*/ 2113 w 2150"/>
                <a:gd name="T33" fmla="*/ 919 h 2134"/>
                <a:gd name="T34" fmla="*/ 2092 w 2150"/>
                <a:gd name="T35" fmla="*/ 1175 h 2134"/>
                <a:gd name="T36" fmla="*/ 2141 w 2150"/>
                <a:gd name="T37" fmla="*/ 1301 h 2134"/>
                <a:gd name="T38" fmla="*/ 2057 w 2150"/>
                <a:gd name="T39" fmla="*/ 1448 h 2134"/>
                <a:gd name="T40" fmla="*/ 1905 w 2150"/>
                <a:gd name="T41" fmla="*/ 1645 h 2134"/>
                <a:gd name="T42" fmla="*/ 1870 w 2150"/>
                <a:gd name="T43" fmla="*/ 1820 h 2134"/>
                <a:gd name="T44" fmla="*/ 1722 w 2150"/>
                <a:gd name="T45" fmla="*/ 1886 h 2134"/>
                <a:gd name="T46" fmla="*/ 1498 w 2150"/>
                <a:gd name="T47" fmla="*/ 1987 h 2134"/>
                <a:gd name="T48" fmla="*/ 1367 w 2150"/>
                <a:gd name="T49" fmla="*/ 2123 h 2134"/>
                <a:gd name="T50" fmla="*/ 1220 w 2150"/>
                <a:gd name="T51" fmla="*/ 2095 h 2134"/>
                <a:gd name="T52" fmla="*/ 1071 w 2150"/>
                <a:gd name="T53" fmla="*/ 2057 h 2134"/>
                <a:gd name="T54" fmla="*/ 903 w 2150"/>
                <a:gd name="T55" fmla="*/ 2110 h 2134"/>
                <a:gd name="T56" fmla="*/ 743 w 2150"/>
                <a:gd name="T57" fmla="*/ 2100 h 2134"/>
                <a:gd name="T58" fmla="*/ 612 w 2150"/>
                <a:gd name="T59" fmla="*/ 1947 h 2134"/>
                <a:gd name="T60" fmla="*/ 447 w 2150"/>
                <a:gd name="T61" fmla="*/ 1887 h 2134"/>
                <a:gd name="T62" fmla="*/ 279 w 2150"/>
                <a:gd name="T63" fmla="*/ 1816 h 2134"/>
                <a:gd name="T64" fmla="*/ 253 w 2150"/>
                <a:gd name="T65" fmla="*/ 1696 h 2134"/>
                <a:gd name="T66" fmla="*/ 102 w 2150"/>
                <a:gd name="T67" fmla="*/ 1453 h 2134"/>
                <a:gd name="T68" fmla="*/ 10 w 2150"/>
                <a:gd name="T69" fmla="*/ 1319 h 2134"/>
                <a:gd name="T70" fmla="*/ 1235 w 2150"/>
                <a:gd name="T71" fmla="*/ 1906 h 2134"/>
                <a:gd name="T72" fmla="*/ 1932 w 2150"/>
                <a:gd name="T73" fmla="*/ 1080 h 2134"/>
                <a:gd name="T74" fmla="*/ 982 w 2150"/>
                <a:gd name="T75" fmla="*/ 223 h 2134"/>
                <a:gd name="T76" fmla="*/ 223 w 2150"/>
                <a:gd name="T77" fmla="*/ 1140 h 2134"/>
                <a:gd name="T78" fmla="*/ 1076 w 2150"/>
                <a:gd name="T79" fmla="*/ 192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0" h="2134">
                  <a:moveTo>
                    <a:pt x="10" y="1319"/>
                  </a:moveTo>
                  <a:cubicBezTo>
                    <a:pt x="9" y="1293"/>
                    <a:pt x="17" y="1269"/>
                    <a:pt x="26" y="1247"/>
                  </a:cubicBezTo>
                  <a:cubicBezTo>
                    <a:pt x="40" y="1216"/>
                    <a:pt x="57" y="1185"/>
                    <a:pt x="67" y="1153"/>
                  </a:cubicBezTo>
                  <a:cubicBezTo>
                    <a:pt x="94" y="1074"/>
                    <a:pt x="82" y="999"/>
                    <a:pt x="43" y="927"/>
                  </a:cubicBezTo>
                  <a:cubicBezTo>
                    <a:pt x="30" y="904"/>
                    <a:pt x="19" y="880"/>
                    <a:pt x="13" y="855"/>
                  </a:cubicBezTo>
                  <a:cubicBezTo>
                    <a:pt x="0" y="797"/>
                    <a:pt x="18" y="750"/>
                    <a:pt x="62" y="713"/>
                  </a:cubicBezTo>
                  <a:cubicBezTo>
                    <a:pt x="82" y="696"/>
                    <a:pt x="105" y="683"/>
                    <a:pt x="126" y="668"/>
                  </a:cubicBezTo>
                  <a:cubicBezTo>
                    <a:pt x="191" y="623"/>
                    <a:pt x="233" y="563"/>
                    <a:pt x="247" y="485"/>
                  </a:cubicBezTo>
                  <a:cubicBezTo>
                    <a:pt x="251" y="462"/>
                    <a:pt x="252" y="438"/>
                    <a:pt x="253" y="414"/>
                  </a:cubicBezTo>
                  <a:cubicBezTo>
                    <a:pt x="255" y="388"/>
                    <a:pt x="259" y="364"/>
                    <a:pt x="269" y="340"/>
                  </a:cubicBezTo>
                  <a:cubicBezTo>
                    <a:pt x="288" y="294"/>
                    <a:pt x="324" y="268"/>
                    <a:pt x="372" y="258"/>
                  </a:cubicBezTo>
                  <a:cubicBezTo>
                    <a:pt x="392" y="254"/>
                    <a:pt x="411" y="253"/>
                    <a:pt x="431" y="252"/>
                  </a:cubicBezTo>
                  <a:cubicBezTo>
                    <a:pt x="492" y="249"/>
                    <a:pt x="549" y="235"/>
                    <a:pt x="599" y="200"/>
                  </a:cubicBezTo>
                  <a:cubicBezTo>
                    <a:pt x="634" y="175"/>
                    <a:pt x="662" y="144"/>
                    <a:pt x="684" y="107"/>
                  </a:cubicBezTo>
                  <a:cubicBezTo>
                    <a:pt x="699" y="83"/>
                    <a:pt x="715" y="60"/>
                    <a:pt x="737" y="42"/>
                  </a:cubicBezTo>
                  <a:cubicBezTo>
                    <a:pt x="779" y="6"/>
                    <a:pt x="827" y="0"/>
                    <a:pt x="878" y="18"/>
                  </a:cubicBezTo>
                  <a:cubicBezTo>
                    <a:pt x="896" y="24"/>
                    <a:pt x="913" y="33"/>
                    <a:pt x="930" y="41"/>
                  </a:cubicBezTo>
                  <a:cubicBezTo>
                    <a:pt x="966" y="60"/>
                    <a:pt x="1003" y="74"/>
                    <a:pt x="1043" y="79"/>
                  </a:cubicBezTo>
                  <a:cubicBezTo>
                    <a:pt x="1091" y="84"/>
                    <a:pt x="1138" y="78"/>
                    <a:pt x="1182" y="59"/>
                  </a:cubicBezTo>
                  <a:cubicBezTo>
                    <a:pt x="1203" y="51"/>
                    <a:pt x="1222" y="40"/>
                    <a:pt x="1242" y="30"/>
                  </a:cubicBezTo>
                  <a:cubicBezTo>
                    <a:pt x="1266" y="19"/>
                    <a:pt x="1292" y="10"/>
                    <a:pt x="1319" y="9"/>
                  </a:cubicBezTo>
                  <a:cubicBezTo>
                    <a:pt x="1357" y="7"/>
                    <a:pt x="1389" y="19"/>
                    <a:pt x="1417" y="44"/>
                  </a:cubicBezTo>
                  <a:cubicBezTo>
                    <a:pt x="1436" y="61"/>
                    <a:pt x="1450" y="80"/>
                    <a:pt x="1463" y="101"/>
                  </a:cubicBezTo>
                  <a:cubicBezTo>
                    <a:pt x="1491" y="147"/>
                    <a:pt x="1525" y="185"/>
                    <a:pt x="1572" y="213"/>
                  </a:cubicBezTo>
                  <a:cubicBezTo>
                    <a:pt x="1608" y="233"/>
                    <a:pt x="1646" y="245"/>
                    <a:pt x="1686" y="249"/>
                  </a:cubicBezTo>
                  <a:cubicBezTo>
                    <a:pt x="1708" y="251"/>
                    <a:pt x="1730" y="251"/>
                    <a:pt x="1752" y="253"/>
                  </a:cubicBezTo>
                  <a:cubicBezTo>
                    <a:pt x="1799" y="258"/>
                    <a:pt x="1841" y="274"/>
                    <a:pt x="1869" y="315"/>
                  </a:cubicBezTo>
                  <a:cubicBezTo>
                    <a:pt x="1886" y="339"/>
                    <a:pt x="1893" y="366"/>
                    <a:pt x="1896" y="394"/>
                  </a:cubicBezTo>
                  <a:cubicBezTo>
                    <a:pt x="1899" y="419"/>
                    <a:pt x="1899" y="445"/>
                    <a:pt x="1902" y="470"/>
                  </a:cubicBezTo>
                  <a:cubicBezTo>
                    <a:pt x="1910" y="535"/>
                    <a:pt x="1938" y="590"/>
                    <a:pt x="1985" y="636"/>
                  </a:cubicBezTo>
                  <a:cubicBezTo>
                    <a:pt x="2005" y="655"/>
                    <a:pt x="2028" y="671"/>
                    <a:pt x="2051" y="685"/>
                  </a:cubicBezTo>
                  <a:cubicBezTo>
                    <a:pt x="2076" y="700"/>
                    <a:pt x="2098" y="717"/>
                    <a:pt x="2115" y="739"/>
                  </a:cubicBezTo>
                  <a:cubicBezTo>
                    <a:pt x="2145" y="779"/>
                    <a:pt x="2150" y="823"/>
                    <a:pt x="2135" y="869"/>
                  </a:cubicBezTo>
                  <a:cubicBezTo>
                    <a:pt x="2129" y="886"/>
                    <a:pt x="2121" y="903"/>
                    <a:pt x="2113" y="919"/>
                  </a:cubicBezTo>
                  <a:cubicBezTo>
                    <a:pt x="2095" y="951"/>
                    <a:pt x="2081" y="985"/>
                    <a:pt x="2075" y="1022"/>
                  </a:cubicBezTo>
                  <a:cubicBezTo>
                    <a:pt x="2065" y="1074"/>
                    <a:pt x="2071" y="1126"/>
                    <a:pt x="2092" y="1175"/>
                  </a:cubicBezTo>
                  <a:cubicBezTo>
                    <a:pt x="2098" y="1190"/>
                    <a:pt x="2105" y="1204"/>
                    <a:pt x="2112" y="1218"/>
                  </a:cubicBezTo>
                  <a:cubicBezTo>
                    <a:pt x="2125" y="1245"/>
                    <a:pt x="2138" y="1272"/>
                    <a:pt x="2141" y="1301"/>
                  </a:cubicBezTo>
                  <a:cubicBezTo>
                    <a:pt x="2145" y="1335"/>
                    <a:pt x="2137" y="1366"/>
                    <a:pt x="2117" y="1394"/>
                  </a:cubicBezTo>
                  <a:cubicBezTo>
                    <a:pt x="2101" y="1416"/>
                    <a:pt x="2081" y="1434"/>
                    <a:pt x="2057" y="1448"/>
                  </a:cubicBezTo>
                  <a:cubicBezTo>
                    <a:pt x="2024" y="1468"/>
                    <a:pt x="1994" y="1490"/>
                    <a:pt x="1968" y="1518"/>
                  </a:cubicBezTo>
                  <a:cubicBezTo>
                    <a:pt x="1936" y="1555"/>
                    <a:pt x="1915" y="1597"/>
                    <a:pt x="1905" y="1645"/>
                  </a:cubicBezTo>
                  <a:cubicBezTo>
                    <a:pt x="1900" y="1671"/>
                    <a:pt x="1898" y="1696"/>
                    <a:pt x="1897" y="1722"/>
                  </a:cubicBezTo>
                  <a:cubicBezTo>
                    <a:pt x="1896" y="1756"/>
                    <a:pt x="1890" y="1790"/>
                    <a:pt x="1870" y="1820"/>
                  </a:cubicBezTo>
                  <a:cubicBezTo>
                    <a:pt x="1850" y="1851"/>
                    <a:pt x="1820" y="1870"/>
                    <a:pt x="1784" y="1879"/>
                  </a:cubicBezTo>
                  <a:cubicBezTo>
                    <a:pt x="1764" y="1884"/>
                    <a:pt x="1743" y="1886"/>
                    <a:pt x="1722" y="1886"/>
                  </a:cubicBezTo>
                  <a:cubicBezTo>
                    <a:pt x="1671" y="1887"/>
                    <a:pt x="1621" y="1897"/>
                    <a:pt x="1576" y="1923"/>
                  </a:cubicBezTo>
                  <a:cubicBezTo>
                    <a:pt x="1546" y="1939"/>
                    <a:pt x="1519" y="1960"/>
                    <a:pt x="1498" y="1987"/>
                  </a:cubicBezTo>
                  <a:cubicBezTo>
                    <a:pt x="1481" y="2010"/>
                    <a:pt x="1465" y="2034"/>
                    <a:pt x="1449" y="2057"/>
                  </a:cubicBezTo>
                  <a:cubicBezTo>
                    <a:pt x="1428" y="2087"/>
                    <a:pt x="1402" y="2111"/>
                    <a:pt x="1367" y="2123"/>
                  </a:cubicBezTo>
                  <a:cubicBezTo>
                    <a:pt x="1334" y="2134"/>
                    <a:pt x="1302" y="2130"/>
                    <a:pt x="1271" y="2118"/>
                  </a:cubicBezTo>
                  <a:cubicBezTo>
                    <a:pt x="1253" y="2112"/>
                    <a:pt x="1237" y="2103"/>
                    <a:pt x="1220" y="2095"/>
                  </a:cubicBezTo>
                  <a:cubicBezTo>
                    <a:pt x="1189" y="2080"/>
                    <a:pt x="1158" y="2066"/>
                    <a:pt x="1123" y="2062"/>
                  </a:cubicBezTo>
                  <a:cubicBezTo>
                    <a:pt x="1106" y="2059"/>
                    <a:pt x="1088" y="2058"/>
                    <a:pt x="1071" y="2057"/>
                  </a:cubicBezTo>
                  <a:cubicBezTo>
                    <a:pt x="1035" y="2057"/>
                    <a:pt x="1000" y="2065"/>
                    <a:pt x="967" y="2079"/>
                  </a:cubicBezTo>
                  <a:cubicBezTo>
                    <a:pt x="945" y="2088"/>
                    <a:pt x="924" y="2100"/>
                    <a:pt x="903" y="2110"/>
                  </a:cubicBezTo>
                  <a:cubicBezTo>
                    <a:pt x="879" y="2121"/>
                    <a:pt x="853" y="2129"/>
                    <a:pt x="827" y="2129"/>
                  </a:cubicBezTo>
                  <a:cubicBezTo>
                    <a:pt x="795" y="2129"/>
                    <a:pt x="767" y="2119"/>
                    <a:pt x="743" y="2100"/>
                  </a:cubicBezTo>
                  <a:cubicBezTo>
                    <a:pt x="718" y="2080"/>
                    <a:pt x="700" y="2054"/>
                    <a:pt x="683" y="2028"/>
                  </a:cubicBezTo>
                  <a:cubicBezTo>
                    <a:pt x="665" y="1997"/>
                    <a:pt x="641" y="1970"/>
                    <a:pt x="612" y="1947"/>
                  </a:cubicBezTo>
                  <a:cubicBezTo>
                    <a:pt x="576" y="1918"/>
                    <a:pt x="535" y="1901"/>
                    <a:pt x="490" y="1892"/>
                  </a:cubicBezTo>
                  <a:cubicBezTo>
                    <a:pt x="476" y="1889"/>
                    <a:pt x="461" y="1888"/>
                    <a:pt x="447" y="1887"/>
                  </a:cubicBezTo>
                  <a:cubicBezTo>
                    <a:pt x="417" y="1885"/>
                    <a:pt x="387" y="1885"/>
                    <a:pt x="358" y="1876"/>
                  </a:cubicBezTo>
                  <a:cubicBezTo>
                    <a:pt x="324" y="1865"/>
                    <a:pt x="297" y="1846"/>
                    <a:pt x="279" y="1816"/>
                  </a:cubicBezTo>
                  <a:cubicBezTo>
                    <a:pt x="266" y="1793"/>
                    <a:pt x="258" y="1769"/>
                    <a:pt x="256" y="1744"/>
                  </a:cubicBezTo>
                  <a:cubicBezTo>
                    <a:pt x="255" y="1728"/>
                    <a:pt x="254" y="1712"/>
                    <a:pt x="253" y="1696"/>
                  </a:cubicBezTo>
                  <a:cubicBezTo>
                    <a:pt x="250" y="1637"/>
                    <a:pt x="233" y="1582"/>
                    <a:pt x="196" y="1534"/>
                  </a:cubicBezTo>
                  <a:cubicBezTo>
                    <a:pt x="170" y="1501"/>
                    <a:pt x="138" y="1474"/>
                    <a:pt x="102" y="1453"/>
                  </a:cubicBezTo>
                  <a:cubicBezTo>
                    <a:pt x="73" y="1436"/>
                    <a:pt x="47" y="1415"/>
                    <a:pt x="29" y="1386"/>
                  </a:cubicBezTo>
                  <a:cubicBezTo>
                    <a:pt x="16" y="1365"/>
                    <a:pt x="9" y="1343"/>
                    <a:pt x="10" y="1319"/>
                  </a:cubicBezTo>
                  <a:close/>
                  <a:moveTo>
                    <a:pt x="1076" y="1920"/>
                  </a:moveTo>
                  <a:cubicBezTo>
                    <a:pt x="1129" y="1920"/>
                    <a:pt x="1182" y="1916"/>
                    <a:pt x="1235" y="1906"/>
                  </a:cubicBezTo>
                  <a:cubicBezTo>
                    <a:pt x="1393" y="1875"/>
                    <a:pt x="1534" y="1807"/>
                    <a:pt x="1652" y="1698"/>
                  </a:cubicBezTo>
                  <a:cubicBezTo>
                    <a:pt x="1832" y="1532"/>
                    <a:pt x="1927" y="1326"/>
                    <a:pt x="1932" y="1080"/>
                  </a:cubicBezTo>
                  <a:cubicBezTo>
                    <a:pt x="1933" y="1005"/>
                    <a:pt x="1925" y="932"/>
                    <a:pt x="1906" y="860"/>
                  </a:cubicBezTo>
                  <a:cubicBezTo>
                    <a:pt x="1804" y="460"/>
                    <a:pt x="1419" y="176"/>
                    <a:pt x="982" y="223"/>
                  </a:cubicBezTo>
                  <a:cubicBezTo>
                    <a:pt x="879" y="234"/>
                    <a:pt x="781" y="264"/>
                    <a:pt x="688" y="311"/>
                  </a:cubicBezTo>
                  <a:cubicBezTo>
                    <a:pt x="378" y="467"/>
                    <a:pt x="194" y="796"/>
                    <a:pt x="223" y="1140"/>
                  </a:cubicBezTo>
                  <a:cubicBezTo>
                    <a:pt x="229" y="1209"/>
                    <a:pt x="242" y="1275"/>
                    <a:pt x="265" y="1340"/>
                  </a:cubicBezTo>
                  <a:cubicBezTo>
                    <a:pt x="382" y="1687"/>
                    <a:pt x="708" y="1919"/>
                    <a:pt x="1076" y="1920"/>
                  </a:cubicBezTo>
                  <a:close/>
                </a:path>
              </a:pathLst>
            </a:custGeom>
            <a:grpFill/>
            <a:ln>
              <a:noFill/>
            </a:ln>
          </p:spPr>
          <p:txBody>
            <a:bodyPr vert="horz" wrap="square" lIns="91440" tIns="45720" rIns="91440" bIns="45720" numCol="1" anchor="t" anchorCtr="0" compatLnSpc="1"/>
            <a:lstStyle/>
            <a:p>
              <a:endParaRPr lang="zh-CN" altLang="en-US"/>
            </a:p>
          </p:txBody>
        </p:sp>
        <p:sp>
          <p:nvSpPr>
            <p:cNvPr id="77" name="椭圆 76"/>
            <p:cNvSpPr/>
            <p:nvPr/>
          </p:nvSpPr>
          <p:spPr>
            <a:xfrm>
              <a:off x="5528584" y="800477"/>
              <a:ext cx="1129117" cy="1129119"/>
            </a:xfrm>
            <a:prstGeom prst="ellipse">
              <a:avLst/>
            </a:prstGeom>
            <a:solidFill>
              <a:srgbClr val="B71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6"/>
            <p:cNvSpPr>
              <a:spLocks noEditPoints="1"/>
            </p:cNvSpPr>
            <p:nvPr/>
          </p:nvSpPr>
          <p:spPr bwMode="auto">
            <a:xfrm>
              <a:off x="5498684" y="761229"/>
              <a:ext cx="1177553" cy="1185817"/>
            </a:xfrm>
            <a:custGeom>
              <a:avLst/>
              <a:gdLst>
                <a:gd name="T0" fmla="*/ 882 w 1739"/>
                <a:gd name="T1" fmla="*/ 1744 h 1752"/>
                <a:gd name="T2" fmla="*/ 71 w 1739"/>
                <a:gd name="T3" fmla="*/ 1164 h 1752"/>
                <a:gd name="T4" fmla="*/ 29 w 1739"/>
                <a:gd name="T5" fmla="*/ 964 h 1752"/>
                <a:gd name="T6" fmla="*/ 494 w 1739"/>
                <a:gd name="T7" fmla="*/ 135 h 1752"/>
                <a:gd name="T8" fmla="*/ 788 w 1739"/>
                <a:gd name="T9" fmla="*/ 47 h 1752"/>
                <a:gd name="T10" fmla="*/ 1712 w 1739"/>
                <a:gd name="T11" fmla="*/ 684 h 1752"/>
                <a:gd name="T12" fmla="*/ 1738 w 1739"/>
                <a:gd name="T13" fmla="*/ 904 h 1752"/>
                <a:gd name="T14" fmla="*/ 1458 w 1739"/>
                <a:gd name="T15" fmla="*/ 1522 h 1752"/>
                <a:gd name="T16" fmla="*/ 1041 w 1739"/>
                <a:gd name="T17" fmla="*/ 1730 h 1752"/>
                <a:gd name="T18" fmla="*/ 882 w 1739"/>
                <a:gd name="T19" fmla="*/ 1744 h 1752"/>
                <a:gd name="T20" fmla="*/ 1718 w 1739"/>
                <a:gd name="T21" fmla="*/ 893 h 1752"/>
                <a:gd name="T22" fmla="*/ 1712 w 1739"/>
                <a:gd name="T23" fmla="*/ 806 h 1752"/>
                <a:gd name="T24" fmla="*/ 1660 w 1739"/>
                <a:gd name="T25" fmla="*/ 592 h 1752"/>
                <a:gd name="T26" fmla="*/ 929 w 1739"/>
                <a:gd name="T27" fmla="*/ 64 h 1752"/>
                <a:gd name="T28" fmla="*/ 566 w 1739"/>
                <a:gd name="T29" fmla="*/ 125 h 1752"/>
                <a:gd name="T30" fmla="*/ 52 w 1739"/>
                <a:gd name="T31" fmla="*/ 988 h 1752"/>
                <a:gd name="T32" fmla="*/ 105 w 1739"/>
                <a:gd name="T33" fmla="*/ 1198 h 1752"/>
                <a:gd name="T34" fmla="*/ 954 w 1739"/>
                <a:gd name="T35" fmla="*/ 1720 h 1752"/>
                <a:gd name="T36" fmla="*/ 1196 w 1739"/>
                <a:gd name="T37" fmla="*/ 1662 h 1752"/>
                <a:gd name="T38" fmla="*/ 1718 w 1739"/>
                <a:gd name="T39" fmla="*/ 893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9" h="1752">
                  <a:moveTo>
                    <a:pt x="882" y="1744"/>
                  </a:moveTo>
                  <a:cubicBezTo>
                    <a:pt x="514" y="1743"/>
                    <a:pt x="188" y="1511"/>
                    <a:pt x="71" y="1164"/>
                  </a:cubicBezTo>
                  <a:cubicBezTo>
                    <a:pt x="48" y="1099"/>
                    <a:pt x="35" y="1033"/>
                    <a:pt x="29" y="964"/>
                  </a:cubicBezTo>
                  <a:cubicBezTo>
                    <a:pt x="0" y="620"/>
                    <a:pt x="184" y="291"/>
                    <a:pt x="494" y="135"/>
                  </a:cubicBezTo>
                  <a:cubicBezTo>
                    <a:pt x="587" y="88"/>
                    <a:pt x="685" y="58"/>
                    <a:pt x="788" y="47"/>
                  </a:cubicBezTo>
                  <a:cubicBezTo>
                    <a:pt x="1225" y="0"/>
                    <a:pt x="1610" y="284"/>
                    <a:pt x="1712" y="684"/>
                  </a:cubicBezTo>
                  <a:cubicBezTo>
                    <a:pt x="1731" y="756"/>
                    <a:pt x="1739" y="829"/>
                    <a:pt x="1738" y="904"/>
                  </a:cubicBezTo>
                  <a:cubicBezTo>
                    <a:pt x="1733" y="1150"/>
                    <a:pt x="1638" y="1356"/>
                    <a:pt x="1458" y="1522"/>
                  </a:cubicBezTo>
                  <a:cubicBezTo>
                    <a:pt x="1340" y="1631"/>
                    <a:pt x="1199" y="1699"/>
                    <a:pt x="1041" y="1730"/>
                  </a:cubicBezTo>
                  <a:cubicBezTo>
                    <a:pt x="988" y="1740"/>
                    <a:pt x="935" y="1744"/>
                    <a:pt x="882" y="1744"/>
                  </a:cubicBezTo>
                  <a:close/>
                  <a:moveTo>
                    <a:pt x="1718" y="893"/>
                  </a:moveTo>
                  <a:cubicBezTo>
                    <a:pt x="1716" y="864"/>
                    <a:pt x="1715" y="835"/>
                    <a:pt x="1712" y="806"/>
                  </a:cubicBezTo>
                  <a:cubicBezTo>
                    <a:pt x="1704" y="732"/>
                    <a:pt x="1687" y="661"/>
                    <a:pt x="1660" y="592"/>
                  </a:cubicBezTo>
                  <a:cubicBezTo>
                    <a:pt x="1543" y="291"/>
                    <a:pt x="1251" y="80"/>
                    <a:pt x="929" y="64"/>
                  </a:cubicBezTo>
                  <a:cubicBezTo>
                    <a:pt x="803" y="58"/>
                    <a:pt x="682" y="77"/>
                    <a:pt x="566" y="125"/>
                  </a:cubicBezTo>
                  <a:cubicBezTo>
                    <a:pt x="225" y="263"/>
                    <a:pt x="8" y="613"/>
                    <a:pt x="52" y="988"/>
                  </a:cubicBezTo>
                  <a:cubicBezTo>
                    <a:pt x="60" y="1061"/>
                    <a:pt x="78" y="1131"/>
                    <a:pt x="105" y="1198"/>
                  </a:cubicBezTo>
                  <a:cubicBezTo>
                    <a:pt x="241" y="1540"/>
                    <a:pt x="586" y="1752"/>
                    <a:pt x="954" y="1720"/>
                  </a:cubicBezTo>
                  <a:cubicBezTo>
                    <a:pt x="1038" y="1713"/>
                    <a:pt x="1119" y="1694"/>
                    <a:pt x="1196" y="1662"/>
                  </a:cubicBezTo>
                  <a:cubicBezTo>
                    <a:pt x="1511" y="1534"/>
                    <a:pt x="1717" y="1230"/>
                    <a:pt x="1718" y="8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9" name="组合 78"/>
            <p:cNvGrpSpPr/>
            <p:nvPr/>
          </p:nvGrpSpPr>
          <p:grpSpPr>
            <a:xfrm>
              <a:off x="5606110" y="1033924"/>
              <a:ext cx="980262" cy="813958"/>
              <a:chOff x="1668463" y="4525963"/>
              <a:chExt cx="1506538" cy="1250950"/>
            </a:xfrm>
            <a:grpFill/>
          </p:grpSpPr>
          <p:sp>
            <p:nvSpPr>
              <p:cNvPr id="86" name="Freeform 9"/>
              <p:cNvSpPr/>
              <p:nvPr/>
            </p:nvSpPr>
            <p:spPr bwMode="auto">
              <a:xfrm>
                <a:off x="1731963" y="4525963"/>
                <a:ext cx="1401763" cy="1195388"/>
              </a:xfrm>
              <a:custGeom>
                <a:avLst/>
                <a:gdLst>
                  <a:gd name="T0" fmla="*/ 977 w 1347"/>
                  <a:gd name="T1" fmla="*/ 1059 h 1149"/>
                  <a:gd name="T2" fmla="*/ 1027 w 1347"/>
                  <a:gd name="T3" fmla="*/ 1029 h 1149"/>
                  <a:gd name="T4" fmla="*/ 1069 w 1347"/>
                  <a:gd name="T5" fmla="*/ 997 h 1149"/>
                  <a:gd name="T6" fmla="*/ 1071 w 1347"/>
                  <a:gd name="T7" fmla="*/ 996 h 1149"/>
                  <a:gd name="T8" fmla="*/ 1147 w 1347"/>
                  <a:gd name="T9" fmla="*/ 923 h 1149"/>
                  <a:gd name="T10" fmla="*/ 1150 w 1347"/>
                  <a:gd name="T11" fmla="*/ 919 h 1149"/>
                  <a:gd name="T12" fmla="*/ 1151 w 1347"/>
                  <a:gd name="T13" fmla="*/ 918 h 1149"/>
                  <a:gd name="T14" fmla="*/ 1159 w 1347"/>
                  <a:gd name="T15" fmla="*/ 909 h 1149"/>
                  <a:gd name="T16" fmla="*/ 1214 w 1347"/>
                  <a:gd name="T17" fmla="*/ 834 h 1149"/>
                  <a:gd name="T18" fmla="*/ 1216 w 1347"/>
                  <a:gd name="T19" fmla="*/ 829 h 1149"/>
                  <a:gd name="T20" fmla="*/ 1216 w 1347"/>
                  <a:gd name="T21" fmla="*/ 829 h 1149"/>
                  <a:gd name="T22" fmla="*/ 1220 w 1347"/>
                  <a:gd name="T23" fmla="*/ 823 h 1149"/>
                  <a:gd name="T24" fmla="*/ 1305 w 1347"/>
                  <a:gd name="T25" fmla="*/ 570 h 1149"/>
                  <a:gd name="T26" fmla="*/ 1190 w 1347"/>
                  <a:gd name="T27" fmla="*/ 124 h 1149"/>
                  <a:gd name="T28" fmla="*/ 1178 w 1347"/>
                  <a:gd name="T29" fmla="*/ 117 h 1149"/>
                  <a:gd name="T30" fmla="*/ 1131 w 1347"/>
                  <a:gd name="T31" fmla="*/ 103 h 1149"/>
                  <a:gd name="T32" fmla="*/ 1082 w 1347"/>
                  <a:gd name="T33" fmla="*/ 31 h 1149"/>
                  <a:gd name="T34" fmla="*/ 1079 w 1347"/>
                  <a:gd name="T35" fmla="*/ 1 h 1149"/>
                  <a:gd name="T36" fmla="*/ 1132 w 1347"/>
                  <a:gd name="T37" fmla="*/ 13 h 1149"/>
                  <a:gd name="T38" fmla="*/ 1187 w 1347"/>
                  <a:gd name="T39" fmla="*/ 89 h 1149"/>
                  <a:gd name="T40" fmla="*/ 1189 w 1347"/>
                  <a:gd name="T41" fmla="*/ 97 h 1149"/>
                  <a:gd name="T42" fmla="*/ 1203 w 1347"/>
                  <a:gd name="T43" fmla="*/ 137 h 1149"/>
                  <a:gd name="T44" fmla="*/ 1309 w 1347"/>
                  <a:gd name="T45" fmla="*/ 417 h 1149"/>
                  <a:gd name="T46" fmla="*/ 863 w 1347"/>
                  <a:gd name="T47" fmla="*/ 1114 h 1149"/>
                  <a:gd name="T48" fmla="*/ 617 w 1347"/>
                  <a:gd name="T49" fmla="*/ 1144 h 1149"/>
                  <a:gd name="T50" fmla="*/ 39 w 1347"/>
                  <a:gd name="T51" fmla="*/ 688 h 1149"/>
                  <a:gd name="T52" fmla="*/ 11 w 1347"/>
                  <a:gd name="T53" fmla="*/ 459 h 1149"/>
                  <a:gd name="T54" fmla="*/ 129 w 1347"/>
                  <a:gd name="T55" fmla="*/ 124 h 1149"/>
                  <a:gd name="T56" fmla="*/ 134 w 1347"/>
                  <a:gd name="T57" fmla="*/ 108 h 1149"/>
                  <a:gd name="T58" fmla="*/ 140 w 1347"/>
                  <a:gd name="T59" fmla="*/ 74 h 1149"/>
                  <a:gd name="T60" fmla="*/ 221 w 1347"/>
                  <a:gd name="T61" fmla="*/ 4 h 1149"/>
                  <a:gd name="T62" fmla="*/ 244 w 1347"/>
                  <a:gd name="T63" fmla="*/ 0 h 1149"/>
                  <a:gd name="T64" fmla="*/ 239 w 1347"/>
                  <a:gd name="T65" fmla="*/ 42 h 1149"/>
                  <a:gd name="T66" fmla="*/ 154 w 1347"/>
                  <a:gd name="T67" fmla="*/ 116 h 1149"/>
                  <a:gd name="T68" fmla="*/ 127 w 1347"/>
                  <a:gd name="T69" fmla="*/ 134 h 1149"/>
                  <a:gd name="T70" fmla="*/ 20 w 1347"/>
                  <a:gd name="T71" fmla="*/ 409 h 1149"/>
                  <a:gd name="T72" fmla="*/ 103 w 1347"/>
                  <a:gd name="T73" fmla="*/ 823 h 1149"/>
                  <a:gd name="T74" fmla="*/ 108 w 1347"/>
                  <a:gd name="T75" fmla="*/ 829 h 1149"/>
                  <a:gd name="T76" fmla="*/ 107 w 1347"/>
                  <a:gd name="T77" fmla="*/ 829 h 1149"/>
                  <a:gd name="T78" fmla="*/ 129 w 1347"/>
                  <a:gd name="T79" fmla="*/ 863 h 1149"/>
                  <a:gd name="T80" fmla="*/ 174 w 1347"/>
                  <a:gd name="T81" fmla="*/ 921 h 1149"/>
                  <a:gd name="T82" fmla="*/ 174 w 1347"/>
                  <a:gd name="T83" fmla="*/ 920 h 1149"/>
                  <a:gd name="T84" fmla="*/ 251 w 1347"/>
                  <a:gd name="T85" fmla="*/ 995 h 1149"/>
                  <a:gd name="T86" fmla="*/ 253 w 1347"/>
                  <a:gd name="T87" fmla="*/ 997 h 1149"/>
                  <a:gd name="T88" fmla="*/ 253 w 1347"/>
                  <a:gd name="T89" fmla="*/ 997 h 1149"/>
                  <a:gd name="T90" fmla="*/ 338 w 1347"/>
                  <a:gd name="T91" fmla="*/ 1055 h 1149"/>
                  <a:gd name="T92" fmla="*/ 346 w 1347"/>
                  <a:gd name="T93" fmla="*/ 1059 h 1149"/>
                  <a:gd name="T94" fmla="*/ 346 w 1347"/>
                  <a:gd name="T95" fmla="*/ 1059 h 1149"/>
                  <a:gd name="T96" fmla="*/ 428 w 1347"/>
                  <a:gd name="T97" fmla="*/ 1098 h 1149"/>
                  <a:gd name="T98" fmla="*/ 451 w 1347"/>
                  <a:gd name="T99" fmla="*/ 1106 h 1149"/>
                  <a:gd name="T100" fmla="*/ 451 w 1347"/>
                  <a:gd name="T101" fmla="*/ 1106 h 1149"/>
                  <a:gd name="T102" fmla="*/ 523 w 1347"/>
                  <a:gd name="T103" fmla="*/ 1127 h 1149"/>
                  <a:gd name="T104" fmla="*/ 561 w 1347"/>
                  <a:gd name="T105" fmla="*/ 1133 h 1149"/>
                  <a:gd name="T106" fmla="*/ 560 w 1347"/>
                  <a:gd name="T107" fmla="*/ 1133 h 1149"/>
                  <a:gd name="T108" fmla="*/ 694 w 1347"/>
                  <a:gd name="T109" fmla="*/ 1141 h 1149"/>
                  <a:gd name="T110" fmla="*/ 864 w 1347"/>
                  <a:gd name="T111" fmla="*/ 1109 h 1149"/>
                  <a:gd name="T112" fmla="*/ 872 w 1347"/>
                  <a:gd name="T113" fmla="*/ 1106 h 1149"/>
                  <a:gd name="T114" fmla="*/ 872 w 1347"/>
                  <a:gd name="T115" fmla="*/ 1106 h 1149"/>
                  <a:gd name="T116" fmla="*/ 947 w 1347"/>
                  <a:gd name="T117" fmla="*/ 1075 h 1149"/>
                  <a:gd name="T118" fmla="*/ 977 w 1347"/>
                  <a:gd name="T119" fmla="*/ 105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7" h="1149">
                    <a:moveTo>
                      <a:pt x="977" y="1059"/>
                    </a:moveTo>
                    <a:cubicBezTo>
                      <a:pt x="994" y="1049"/>
                      <a:pt x="1011" y="1040"/>
                      <a:pt x="1027" y="1029"/>
                    </a:cubicBezTo>
                    <a:cubicBezTo>
                      <a:pt x="1042" y="1019"/>
                      <a:pt x="1055" y="1008"/>
                      <a:pt x="1069" y="997"/>
                    </a:cubicBezTo>
                    <a:cubicBezTo>
                      <a:pt x="1070" y="997"/>
                      <a:pt x="1071" y="996"/>
                      <a:pt x="1071" y="996"/>
                    </a:cubicBezTo>
                    <a:cubicBezTo>
                      <a:pt x="1099" y="974"/>
                      <a:pt x="1124" y="950"/>
                      <a:pt x="1147" y="923"/>
                    </a:cubicBezTo>
                    <a:cubicBezTo>
                      <a:pt x="1148" y="922"/>
                      <a:pt x="1149" y="921"/>
                      <a:pt x="1150" y="919"/>
                    </a:cubicBezTo>
                    <a:cubicBezTo>
                      <a:pt x="1150" y="919"/>
                      <a:pt x="1150" y="919"/>
                      <a:pt x="1151" y="918"/>
                    </a:cubicBezTo>
                    <a:cubicBezTo>
                      <a:pt x="1154" y="915"/>
                      <a:pt x="1157" y="913"/>
                      <a:pt x="1159" y="909"/>
                    </a:cubicBezTo>
                    <a:cubicBezTo>
                      <a:pt x="1178" y="884"/>
                      <a:pt x="1196" y="859"/>
                      <a:pt x="1214" y="834"/>
                    </a:cubicBezTo>
                    <a:cubicBezTo>
                      <a:pt x="1215" y="833"/>
                      <a:pt x="1215" y="831"/>
                      <a:pt x="1216" y="829"/>
                    </a:cubicBezTo>
                    <a:cubicBezTo>
                      <a:pt x="1216" y="829"/>
                      <a:pt x="1216" y="829"/>
                      <a:pt x="1216" y="829"/>
                    </a:cubicBezTo>
                    <a:cubicBezTo>
                      <a:pt x="1217" y="827"/>
                      <a:pt x="1219" y="825"/>
                      <a:pt x="1220" y="823"/>
                    </a:cubicBezTo>
                    <a:cubicBezTo>
                      <a:pt x="1267" y="745"/>
                      <a:pt x="1296" y="660"/>
                      <a:pt x="1305" y="570"/>
                    </a:cubicBezTo>
                    <a:cubicBezTo>
                      <a:pt x="1323" y="407"/>
                      <a:pt x="1284" y="258"/>
                      <a:pt x="1190" y="124"/>
                    </a:cubicBezTo>
                    <a:cubicBezTo>
                      <a:pt x="1187" y="120"/>
                      <a:pt x="1183" y="118"/>
                      <a:pt x="1178" y="117"/>
                    </a:cubicBezTo>
                    <a:cubicBezTo>
                      <a:pt x="1161" y="116"/>
                      <a:pt x="1145" y="111"/>
                      <a:pt x="1131" y="103"/>
                    </a:cubicBezTo>
                    <a:cubicBezTo>
                      <a:pt x="1101" y="88"/>
                      <a:pt x="1087" y="62"/>
                      <a:pt x="1082" y="31"/>
                    </a:cubicBezTo>
                    <a:cubicBezTo>
                      <a:pt x="1080" y="21"/>
                      <a:pt x="1080" y="11"/>
                      <a:pt x="1079" y="1"/>
                    </a:cubicBezTo>
                    <a:cubicBezTo>
                      <a:pt x="1098" y="2"/>
                      <a:pt x="1116" y="6"/>
                      <a:pt x="1132" y="13"/>
                    </a:cubicBezTo>
                    <a:cubicBezTo>
                      <a:pt x="1165" y="27"/>
                      <a:pt x="1181" y="54"/>
                      <a:pt x="1187" y="89"/>
                    </a:cubicBezTo>
                    <a:cubicBezTo>
                      <a:pt x="1188" y="92"/>
                      <a:pt x="1189" y="94"/>
                      <a:pt x="1189" y="97"/>
                    </a:cubicBezTo>
                    <a:cubicBezTo>
                      <a:pt x="1187" y="112"/>
                      <a:pt x="1195" y="124"/>
                      <a:pt x="1203" y="137"/>
                    </a:cubicBezTo>
                    <a:cubicBezTo>
                      <a:pt x="1261" y="222"/>
                      <a:pt x="1296" y="315"/>
                      <a:pt x="1309" y="417"/>
                    </a:cubicBezTo>
                    <a:cubicBezTo>
                      <a:pt x="1347" y="726"/>
                      <a:pt x="1160" y="1019"/>
                      <a:pt x="863" y="1114"/>
                    </a:cubicBezTo>
                    <a:cubicBezTo>
                      <a:pt x="783" y="1140"/>
                      <a:pt x="701" y="1149"/>
                      <a:pt x="617" y="1144"/>
                    </a:cubicBezTo>
                    <a:cubicBezTo>
                      <a:pt x="351" y="1127"/>
                      <a:pt x="118" y="943"/>
                      <a:pt x="39" y="688"/>
                    </a:cubicBezTo>
                    <a:cubicBezTo>
                      <a:pt x="16" y="613"/>
                      <a:pt x="6" y="537"/>
                      <a:pt x="11" y="459"/>
                    </a:cubicBezTo>
                    <a:cubicBezTo>
                      <a:pt x="18" y="336"/>
                      <a:pt x="58" y="224"/>
                      <a:pt x="129" y="124"/>
                    </a:cubicBezTo>
                    <a:cubicBezTo>
                      <a:pt x="132" y="119"/>
                      <a:pt x="134" y="114"/>
                      <a:pt x="134" y="108"/>
                    </a:cubicBezTo>
                    <a:cubicBezTo>
                      <a:pt x="135" y="97"/>
                      <a:pt x="137" y="85"/>
                      <a:pt x="140" y="74"/>
                    </a:cubicBezTo>
                    <a:cubicBezTo>
                      <a:pt x="151" y="33"/>
                      <a:pt x="181" y="12"/>
                      <a:pt x="221" y="4"/>
                    </a:cubicBezTo>
                    <a:cubicBezTo>
                      <a:pt x="228" y="2"/>
                      <a:pt x="235" y="1"/>
                      <a:pt x="244" y="0"/>
                    </a:cubicBezTo>
                    <a:cubicBezTo>
                      <a:pt x="244" y="15"/>
                      <a:pt x="242" y="29"/>
                      <a:pt x="239" y="42"/>
                    </a:cubicBezTo>
                    <a:cubicBezTo>
                      <a:pt x="228" y="86"/>
                      <a:pt x="197" y="109"/>
                      <a:pt x="154" y="116"/>
                    </a:cubicBezTo>
                    <a:cubicBezTo>
                      <a:pt x="141" y="118"/>
                      <a:pt x="134" y="123"/>
                      <a:pt x="127" y="134"/>
                    </a:cubicBezTo>
                    <a:cubicBezTo>
                      <a:pt x="70" y="217"/>
                      <a:pt x="33" y="309"/>
                      <a:pt x="20" y="409"/>
                    </a:cubicBezTo>
                    <a:cubicBezTo>
                      <a:pt x="0" y="556"/>
                      <a:pt x="28" y="694"/>
                      <a:pt x="103" y="823"/>
                    </a:cubicBezTo>
                    <a:cubicBezTo>
                      <a:pt x="104" y="825"/>
                      <a:pt x="106" y="827"/>
                      <a:pt x="108" y="829"/>
                    </a:cubicBezTo>
                    <a:cubicBezTo>
                      <a:pt x="107" y="829"/>
                      <a:pt x="107" y="829"/>
                      <a:pt x="107" y="829"/>
                    </a:cubicBezTo>
                    <a:cubicBezTo>
                      <a:pt x="115" y="841"/>
                      <a:pt x="121" y="853"/>
                      <a:pt x="129" y="863"/>
                    </a:cubicBezTo>
                    <a:cubicBezTo>
                      <a:pt x="144" y="883"/>
                      <a:pt x="159" y="902"/>
                      <a:pt x="174" y="921"/>
                    </a:cubicBezTo>
                    <a:cubicBezTo>
                      <a:pt x="174" y="920"/>
                      <a:pt x="174" y="920"/>
                      <a:pt x="174" y="920"/>
                    </a:cubicBezTo>
                    <a:cubicBezTo>
                      <a:pt x="197" y="948"/>
                      <a:pt x="223" y="972"/>
                      <a:pt x="251" y="995"/>
                    </a:cubicBezTo>
                    <a:cubicBezTo>
                      <a:pt x="251" y="995"/>
                      <a:pt x="252" y="996"/>
                      <a:pt x="253" y="997"/>
                    </a:cubicBezTo>
                    <a:cubicBezTo>
                      <a:pt x="253" y="997"/>
                      <a:pt x="253" y="997"/>
                      <a:pt x="253" y="997"/>
                    </a:cubicBezTo>
                    <a:cubicBezTo>
                      <a:pt x="282" y="1016"/>
                      <a:pt x="310" y="1036"/>
                      <a:pt x="338" y="1055"/>
                    </a:cubicBezTo>
                    <a:cubicBezTo>
                      <a:pt x="341" y="1057"/>
                      <a:pt x="344" y="1058"/>
                      <a:pt x="346" y="1059"/>
                    </a:cubicBezTo>
                    <a:cubicBezTo>
                      <a:pt x="346" y="1059"/>
                      <a:pt x="346" y="1059"/>
                      <a:pt x="346" y="1059"/>
                    </a:cubicBezTo>
                    <a:cubicBezTo>
                      <a:pt x="373" y="1072"/>
                      <a:pt x="400" y="1085"/>
                      <a:pt x="428" y="1098"/>
                    </a:cubicBezTo>
                    <a:cubicBezTo>
                      <a:pt x="435" y="1101"/>
                      <a:pt x="443" y="1103"/>
                      <a:pt x="451" y="1106"/>
                    </a:cubicBezTo>
                    <a:cubicBezTo>
                      <a:pt x="451" y="1106"/>
                      <a:pt x="451" y="1106"/>
                      <a:pt x="451" y="1106"/>
                    </a:cubicBezTo>
                    <a:cubicBezTo>
                      <a:pt x="475" y="1113"/>
                      <a:pt x="499" y="1120"/>
                      <a:pt x="523" y="1127"/>
                    </a:cubicBezTo>
                    <a:cubicBezTo>
                      <a:pt x="536" y="1130"/>
                      <a:pt x="548" y="1131"/>
                      <a:pt x="561" y="1133"/>
                    </a:cubicBezTo>
                    <a:cubicBezTo>
                      <a:pt x="560" y="1133"/>
                      <a:pt x="560" y="1133"/>
                      <a:pt x="560" y="1133"/>
                    </a:cubicBezTo>
                    <a:cubicBezTo>
                      <a:pt x="605" y="1141"/>
                      <a:pt x="649" y="1143"/>
                      <a:pt x="694" y="1141"/>
                    </a:cubicBezTo>
                    <a:cubicBezTo>
                      <a:pt x="752" y="1138"/>
                      <a:pt x="808" y="1128"/>
                      <a:pt x="864" y="1109"/>
                    </a:cubicBezTo>
                    <a:cubicBezTo>
                      <a:pt x="867" y="1108"/>
                      <a:pt x="869" y="1107"/>
                      <a:pt x="872" y="1106"/>
                    </a:cubicBezTo>
                    <a:cubicBezTo>
                      <a:pt x="872" y="1106"/>
                      <a:pt x="872" y="1106"/>
                      <a:pt x="872" y="1106"/>
                    </a:cubicBezTo>
                    <a:cubicBezTo>
                      <a:pt x="897" y="1096"/>
                      <a:pt x="922" y="1086"/>
                      <a:pt x="947" y="1075"/>
                    </a:cubicBezTo>
                    <a:cubicBezTo>
                      <a:pt x="957" y="1071"/>
                      <a:pt x="967" y="1065"/>
                      <a:pt x="977" y="10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7"/>
              <p:cNvSpPr/>
              <p:nvPr/>
            </p:nvSpPr>
            <p:spPr bwMode="auto">
              <a:xfrm>
                <a:off x="3059113" y="5224463"/>
                <a:ext cx="85725" cy="73025"/>
              </a:xfrm>
              <a:custGeom>
                <a:avLst/>
                <a:gdLst>
                  <a:gd name="T0" fmla="*/ 83 w 83"/>
                  <a:gd name="T1" fmla="*/ 11 h 70"/>
                  <a:gd name="T2" fmla="*/ 0 w 83"/>
                  <a:gd name="T3" fmla="*/ 58 h 70"/>
                  <a:gd name="T4" fmla="*/ 83 w 83"/>
                  <a:gd name="T5" fmla="*/ 11 h 70"/>
                </a:gdLst>
                <a:ahLst/>
                <a:cxnLst>
                  <a:cxn ang="0">
                    <a:pos x="T0" y="T1"/>
                  </a:cxn>
                  <a:cxn ang="0">
                    <a:pos x="T2" y="T3"/>
                  </a:cxn>
                  <a:cxn ang="0">
                    <a:pos x="T4" y="T5"/>
                  </a:cxn>
                </a:cxnLst>
                <a:rect l="0" t="0" r="r" b="b"/>
                <a:pathLst>
                  <a:path w="83" h="70">
                    <a:moveTo>
                      <a:pt x="83" y="11"/>
                    </a:moveTo>
                    <a:cubicBezTo>
                      <a:pt x="72" y="54"/>
                      <a:pt x="37" y="70"/>
                      <a:pt x="0" y="58"/>
                    </a:cubicBezTo>
                    <a:cubicBezTo>
                      <a:pt x="10" y="16"/>
                      <a:pt x="45" y="0"/>
                      <a:pt x="8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
              <p:cNvSpPr/>
              <p:nvPr/>
            </p:nvSpPr>
            <p:spPr bwMode="auto">
              <a:xfrm>
                <a:off x="2987676" y="5197475"/>
                <a:ext cx="74613" cy="85725"/>
              </a:xfrm>
              <a:custGeom>
                <a:avLst/>
                <a:gdLst>
                  <a:gd name="T0" fmla="*/ 58 w 72"/>
                  <a:gd name="T1" fmla="*/ 83 h 83"/>
                  <a:gd name="T2" fmla="*/ 10 w 72"/>
                  <a:gd name="T3" fmla="*/ 0 h 83"/>
                  <a:gd name="T4" fmla="*/ 58 w 72"/>
                  <a:gd name="T5" fmla="*/ 83 h 83"/>
                </a:gdLst>
                <a:ahLst/>
                <a:cxnLst>
                  <a:cxn ang="0">
                    <a:pos x="T0" y="T1"/>
                  </a:cxn>
                  <a:cxn ang="0">
                    <a:pos x="T2" y="T3"/>
                  </a:cxn>
                  <a:cxn ang="0">
                    <a:pos x="T4" y="T5"/>
                  </a:cxn>
                </a:cxnLst>
                <a:rect l="0" t="0" r="r" b="b"/>
                <a:pathLst>
                  <a:path w="72" h="83">
                    <a:moveTo>
                      <a:pt x="58" y="83"/>
                    </a:moveTo>
                    <a:cubicBezTo>
                      <a:pt x="15" y="71"/>
                      <a:pt x="0" y="38"/>
                      <a:pt x="10" y="0"/>
                    </a:cubicBezTo>
                    <a:cubicBezTo>
                      <a:pt x="48" y="5"/>
                      <a:pt x="72" y="46"/>
                      <a:pt x="58"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9"/>
              <p:cNvSpPr/>
              <p:nvPr/>
            </p:nvSpPr>
            <p:spPr bwMode="auto">
              <a:xfrm>
                <a:off x="1695451" y="5224463"/>
                <a:ext cx="87313" cy="73025"/>
              </a:xfrm>
              <a:custGeom>
                <a:avLst/>
                <a:gdLst>
                  <a:gd name="T0" fmla="*/ 84 w 84"/>
                  <a:gd name="T1" fmla="*/ 59 h 71"/>
                  <a:gd name="T2" fmla="*/ 0 w 84"/>
                  <a:gd name="T3" fmla="*/ 12 h 71"/>
                  <a:gd name="T4" fmla="*/ 84 w 84"/>
                  <a:gd name="T5" fmla="*/ 59 h 71"/>
                </a:gdLst>
                <a:ahLst/>
                <a:cxnLst>
                  <a:cxn ang="0">
                    <a:pos x="T0" y="T1"/>
                  </a:cxn>
                  <a:cxn ang="0">
                    <a:pos x="T2" y="T3"/>
                  </a:cxn>
                  <a:cxn ang="0">
                    <a:pos x="T4" y="T5"/>
                  </a:cxn>
                </a:cxnLst>
                <a:rect l="0" t="0" r="r" b="b"/>
                <a:pathLst>
                  <a:path w="84" h="71">
                    <a:moveTo>
                      <a:pt x="84" y="59"/>
                    </a:moveTo>
                    <a:cubicBezTo>
                      <a:pt x="46" y="71"/>
                      <a:pt x="11" y="55"/>
                      <a:pt x="0" y="12"/>
                    </a:cubicBezTo>
                    <a:cubicBezTo>
                      <a:pt x="38" y="0"/>
                      <a:pt x="73" y="17"/>
                      <a:pt x="8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0"/>
              <p:cNvSpPr/>
              <p:nvPr/>
            </p:nvSpPr>
            <p:spPr bwMode="auto">
              <a:xfrm>
                <a:off x="1966913" y="5462588"/>
                <a:ext cx="60325" cy="100013"/>
              </a:xfrm>
              <a:custGeom>
                <a:avLst/>
                <a:gdLst>
                  <a:gd name="T0" fmla="*/ 27 w 58"/>
                  <a:gd name="T1" fmla="*/ 96 h 96"/>
                  <a:gd name="T2" fmla="*/ 27 w 58"/>
                  <a:gd name="T3" fmla="*/ 96 h 96"/>
                  <a:gd name="T4" fmla="*/ 22 w 58"/>
                  <a:gd name="T5" fmla="*/ 88 h 96"/>
                  <a:gd name="T6" fmla="*/ 29 w 58"/>
                  <a:gd name="T7" fmla="*/ 0 h 96"/>
                  <a:gd name="T8" fmla="*/ 49 w 58"/>
                  <a:gd name="T9" fmla="*/ 66 h 96"/>
                  <a:gd name="T10" fmla="*/ 33 w 58"/>
                  <a:gd name="T11" fmla="*/ 92 h 96"/>
                  <a:gd name="T12" fmla="*/ 27 w 5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58" h="96">
                    <a:moveTo>
                      <a:pt x="27" y="96"/>
                    </a:moveTo>
                    <a:cubicBezTo>
                      <a:pt x="27" y="96"/>
                      <a:pt x="27" y="96"/>
                      <a:pt x="27" y="96"/>
                    </a:cubicBezTo>
                    <a:cubicBezTo>
                      <a:pt x="26" y="93"/>
                      <a:pt x="24" y="91"/>
                      <a:pt x="22" y="88"/>
                    </a:cubicBezTo>
                    <a:cubicBezTo>
                      <a:pt x="0" y="59"/>
                      <a:pt x="2" y="25"/>
                      <a:pt x="29" y="0"/>
                    </a:cubicBezTo>
                    <a:cubicBezTo>
                      <a:pt x="47" y="13"/>
                      <a:pt x="58" y="44"/>
                      <a:pt x="49" y="66"/>
                    </a:cubicBezTo>
                    <a:cubicBezTo>
                      <a:pt x="45" y="75"/>
                      <a:pt x="39" y="84"/>
                      <a:pt x="33" y="92"/>
                    </a:cubicBezTo>
                    <a:cubicBezTo>
                      <a:pt x="32" y="94"/>
                      <a:pt x="29" y="95"/>
                      <a:pt x="2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
              <p:cNvSpPr/>
              <p:nvPr/>
            </p:nvSpPr>
            <p:spPr bwMode="auto">
              <a:xfrm>
                <a:off x="2816226" y="5462588"/>
                <a:ext cx="57150" cy="100013"/>
              </a:xfrm>
              <a:custGeom>
                <a:avLst/>
                <a:gdLst>
                  <a:gd name="T0" fmla="*/ 29 w 55"/>
                  <a:gd name="T1" fmla="*/ 95 h 96"/>
                  <a:gd name="T2" fmla="*/ 27 w 55"/>
                  <a:gd name="T3" fmla="*/ 96 h 96"/>
                  <a:gd name="T4" fmla="*/ 4 w 55"/>
                  <a:gd name="T5" fmla="*/ 57 h 96"/>
                  <a:gd name="T6" fmla="*/ 25 w 55"/>
                  <a:gd name="T7" fmla="*/ 0 h 96"/>
                  <a:gd name="T8" fmla="*/ 40 w 55"/>
                  <a:gd name="T9" fmla="*/ 79 h 96"/>
                  <a:gd name="T10" fmla="*/ 29 w 55"/>
                  <a:gd name="T11" fmla="*/ 95 h 96"/>
                </a:gdLst>
                <a:ahLst/>
                <a:cxnLst>
                  <a:cxn ang="0">
                    <a:pos x="T0" y="T1"/>
                  </a:cxn>
                  <a:cxn ang="0">
                    <a:pos x="T2" y="T3"/>
                  </a:cxn>
                  <a:cxn ang="0">
                    <a:pos x="T4" y="T5"/>
                  </a:cxn>
                  <a:cxn ang="0">
                    <a:pos x="T6" y="T7"/>
                  </a:cxn>
                  <a:cxn ang="0">
                    <a:pos x="T8" y="T9"/>
                  </a:cxn>
                  <a:cxn ang="0">
                    <a:pos x="T10" y="T11"/>
                  </a:cxn>
                </a:cxnLst>
                <a:rect l="0" t="0" r="r" b="b"/>
                <a:pathLst>
                  <a:path w="55" h="96">
                    <a:moveTo>
                      <a:pt x="29" y="95"/>
                    </a:moveTo>
                    <a:cubicBezTo>
                      <a:pt x="29" y="95"/>
                      <a:pt x="28" y="96"/>
                      <a:pt x="27" y="96"/>
                    </a:cubicBezTo>
                    <a:cubicBezTo>
                      <a:pt x="14" y="86"/>
                      <a:pt x="7" y="72"/>
                      <a:pt x="4" y="57"/>
                    </a:cubicBezTo>
                    <a:cubicBezTo>
                      <a:pt x="0" y="34"/>
                      <a:pt x="11" y="16"/>
                      <a:pt x="25" y="0"/>
                    </a:cubicBezTo>
                    <a:cubicBezTo>
                      <a:pt x="49" y="18"/>
                      <a:pt x="55" y="52"/>
                      <a:pt x="40" y="79"/>
                    </a:cubicBezTo>
                    <a:cubicBezTo>
                      <a:pt x="36" y="84"/>
                      <a:pt x="33" y="90"/>
                      <a:pt x="29"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
              <p:cNvSpPr/>
              <p:nvPr/>
            </p:nvSpPr>
            <p:spPr bwMode="auto">
              <a:xfrm>
                <a:off x="1781176" y="5197475"/>
                <a:ext cx="73025" cy="85725"/>
              </a:xfrm>
              <a:custGeom>
                <a:avLst/>
                <a:gdLst>
                  <a:gd name="T0" fmla="*/ 60 w 71"/>
                  <a:gd name="T1" fmla="*/ 0 h 83"/>
                  <a:gd name="T2" fmla="*/ 13 w 71"/>
                  <a:gd name="T3" fmla="*/ 83 h 83"/>
                  <a:gd name="T4" fmla="*/ 60 w 71"/>
                  <a:gd name="T5" fmla="*/ 0 h 83"/>
                </a:gdLst>
                <a:ahLst/>
                <a:cxnLst>
                  <a:cxn ang="0">
                    <a:pos x="T0" y="T1"/>
                  </a:cxn>
                  <a:cxn ang="0">
                    <a:pos x="T2" y="T3"/>
                  </a:cxn>
                  <a:cxn ang="0">
                    <a:pos x="T4" y="T5"/>
                  </a:cxn>
                </a:cxnLst>
                <a:rect l="0" t="0" r="r" b="b"/>
                <a:pathLst>
                  <a:path w="71" h="83">
                    <a:moveTo>
                      <a:pt x="60" y="0"/>
                    </a:moveTo>
                    <a:cubicBezTo>
                      <a:pt x="71" y="39"/>
                      <a:pt x="55" y="71"/>
                      <a:pt x="13" y="83"/>
                    </a:cubicBezTo>
                    <a:cubicBezTo>
                      <a:pt x="0" y="45"/>
                      <a:pt x="17" y="12"/>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
              <p:cNvSpPr/>
              <p:nvPr/>
            </p:nvSpPr>
            <p:spPr bwMode="auto">
              <a:xfrm>
                <a:off x="2528888" y="5700713"/>
                <a:ext cx="87313" cy="74613"/>
              </a:xfrm>
              <a:custGeom>
                <a:avLst/>
                <a:gdLst>
                  <a:gd name="T0" fmla="*/ 0 w 84"/>
                  <a:gd name="T1" fmla="*/ 12 h 71"/>
                  <a:gd name="T2" fmla="*/ 84 w 84"/>
                  <a:gd name="T3" fmla="*/ 60 h 71"/>
                  <a:gd name="T4" fmla="*/ 0 w 84"/>
                  <a:gd name="T5" fmla="*/ 12 h 71"/>
                </a:gdLst>
                <a:ahLst/>
                <a:cxnLst>
                  <a:cxn ang="0">
                    <a:pos x="T0" y="T1"/>
                  </a:cxn>
                  <a:cxn ang="0">
                    <a:pos x="T2" y="T3"/>
                  </a:cxn>
                  <a:cxn ang="0">
                    <a:pos x="T4" y="T5"/>
                  </a:cxn>
                </a:cxnLst>
                <a:rect l="0" t="0" r="r" b="b"/>
                <a:pathLst>
                  <a:path w="84" h="71">
                    <a:moveTo>
                      <a:pt x="0" y="12"/>
                    </a:moveTo>
                    <a:cubicBezTo>
                      <a:pt x="39" y="0"/>
                      <a:pt x="75" y="21"/>
                      <a:pt x="84" y="60"/>
                    </a:cubicBezTo>
                    <a:cubicBezTo>
                      <a:pt x="47" y="71"/>
                      <a:pt x="11" y="55"/>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4"/>
              <p:cNvSpPr/>
              <p:nvPr/>
            </p:nvSpPr>
            <p:spPr bwMode="auto">
              <a:xfrm>
                <a:off x="2943226" y="5294313"/>
                <a:ext cx="68263" cy="93663"/>
              </a:xfrm>
              <a:custGeom>
                <a:avLst/>
                <a:gdLst>
                  <a:gd name="T0" fmla="*/ 52 w 66"/>
                  <a:gd name="T1" fmla="*/ 90 h 90"/>
                  <a:gd name="T2" fmla="*/ 18 w 66"/>
                  <a:gd name="T3" fmla="*/ 0 h 90"/>
                  <a:gd name="T4" fmla="*/ 56 w 66"/>
                  <a:gd name="T5" fmla="*/ 78 h 90"/>
                  <a:gd name="T6" fmla="*/ 52 w 66"/>
                  <a:gd name="T7" fmla="*/ 90 h 90"/>
                  <a:gd name="T8" fmla="*/ 52 w 66"/>
                  <a:gd name="T9" fmla="*/ 90 h 90"/>
                </a:gdLst>
                <a:ahLst/>
                <a:cxnLst>
                  <a:cxn ang="0">
                    <a:pos x="T0" y="T1"/>
                  </a:cxn>
                  <a:cxn ang="0">
                    <a:pos x="T2" y="T3"/>
                  </a:cxn>
                  <a:cxn ang="0">
                    <a:pos x="T4" y="T5"/>
                  </a:cxn>
                  <a:cxn ang="0">
                    <a:pos x="T6" y="T7"/>
                  </a:cxn>
                  <a:cxn ang="0">
                    <a:pos x="T8" y="T9"/>
                  </a:cxn>
                </a:cxnLst>
                <a:rect l="0" t="0" r="r" b="b"/>
                <a:pathLst>
                  <a:path w="66" h="90">
                    <a:moveTo>
                      <a:pt x="52" y="90"/>
                    </a:moveTo>
                    <a:cubicBezTo>
                      <a:pt x="13" y="72"/>
                      <a:pt x="0" y="38"/>
                      <a:pt x="18" y="0"/>
                    </a:cubicBezTo>
                    <a:cubicBezTo>
                      <a:pt x="50" y="10"/>
                      <a:pt x="66" y="43"/>
                      <a:pt x="56" y="78"/>
                    </a:cubicBezTo>
                    <a:cubicBezTo>
                      <a:pt x="55" y="82"/>
                      <a:pt x="53" y="86"/>
                      <a:pt x="52" y="90"/>
                    </a:cubicBezTo>
                    <a:cubicBezTo>
                      <a:pt x="52" y="90"/>
                      <a:pt x="52" y="90"/>
                      <a:pt x="52"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5"/>
              <p:cNvSpPr/>
              <p:nvPr/>
            </p:nvSpPr>
            <p:spPr bwMode="auto">
              <a:xfrm>
                <a:off x="2057401" y="5529263"/>
                <a:ext cx="60325" cy="98425"/>
              </a:xfrm>
              <a:custGeom>
                <a:avLst/>
                <a:gdLst>
                  <a:gd name="T0" fmla="*/ 34 w 58"/>
                  <a:gd name="T1" fmla="*/ 94 h 94"/>
                  <a:gd name="T2" fmla="*/ 21 w 58"/>
                  <a:gd name="T3" fmla="*/ 81 h 94"/>
                  <a:gd name="T4" fmla="*/ 20 w 58"/>
                  <a:gd name="T5" fmla="*/ 0 h 94"/>
                  <a:gd name="T6" fmla="*/ 50 w 58"/>
                  <a:gd name="T7" fmla="*/ 68 h 94"/>
                  <a:gd name="T8" fmla="*/ 40 w 58"/>
                  <a:gd name="T9" fmla="*/ 90 h 94"/>
                  <a:gd name="T10" fmla="*/ 34 w 58"/>
                  <a:gd name="T11" fmla="*/ 94 h 94"/>
                  <a:gd name="T12" fmla="*/ 34 w 58"/>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34" y="94"/>
                    </a:moveTo>
                    <a:cubicBezTo>
                      <a:pt x="30" y="90"/>
                      <a:pt x="26" y="86"/>
                      <a:pt x="21" y="81"/>
                    </a:cubicBezTo>
                    <a:cubicBezTo>
                      <a:pt x="0" y="58"/>
                      <a:pt x="0" y="29"/>
                      <a:pt x="20" y="0"/>
                    </a:cubicBezTo>
                    <a:cubicBezTo>
                      <a:pt x="42" y="14"/>
                      <a:pt x="58" y="41"/>
                      <a:pt x="50" y="68"/>
                    </a:cubicBezTo>
                    <a:cubicBezTo>
                      <a:pt x="47" y="76"/>
                      <a:pt x="44" y="83"/>
                      <a:pt x="40" y="90"/>
                    </a:cubicBezTo>
                    <a:cubicBezTo>
                      <a:pt x="39" y="92"/>
                      <a:pt x="36" y="93"/>
                      <a:pt x="34" y="94"/>
                    </a:cubicBezTo>
                    <a:cubicBezTo>
                      <a:pt x="34" y="94"/>
                      <a:pt x="34" y="94"/>
                      <a:pt x="3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6"/>
              <p:cNvSpPr/>
              <p:nvPr/>
            </p:nvSpPr>
            <p:spPr bwMode="auto">
              <a:xfrm>
                <a:off x="1806576" y="5445125"/>
                <a:ext cx="98425" cy="68263"/>
              </a:xfrm>
              <a:custGeom>
                <a:avLst/>
                <a:gdLst>
                  <a:gd name="T0" fmla="*/ 0 w 95"/>
                  <a:gd name="T1" fmla="*/ 24 h 66"/>
                  <a:gd name="T2" fmla="*/ 95 w 95"/>
                  <a:gd name="T3" fmla="*/ 41 h 66"/>
                  <a:gd name="T4" fmla="*/ 0 w 95"/>
                  <a:gd name="T5" fmla="*/ 24 h 66"/>
                </a:gdLst>
                <a:ahLst/>
                <a:cxnLst>
                  <a:cxn ang="0">
                    <a:pos x="T0" y="T1"/>
                  </a:cxn>
                  <a:cxn ang="0">
                    <a:pos x="T2" y="T3"/>
                  </a:cxn>
                  <a:cxn ang="0">
                    <a:pos x="T4" y="T5"/>
                  </a:cxn>
                </a:cxnLst>
                <a:rect l="0" t="0" r="r" b="b"/>
                <a:pathLst>
                  <a:path w="95" h="66">
                    <a:moveTo>
                      <a:pt x="0" y="24"/>
                    </a:moveTo>
                    <a:cubicBezTo>
                      <a:pt x="34" y="0"/>
                      <a:pt x="71" y="6"/>
                      <a:pt x="95" y="41"/>
                    </a:cubicBezTo>
                    <a:cubicBezTo>
                      <a:pt x="60" y="66"/>
                      <a:pt x="24" y="58"/>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
              <p:cNvSpPr/>
              <p:nvPr/>
            </p:nvSpPr>
            <p:spPr bwMode="auto">
              <a:xfrm>
                <a:off x="1668463" y="4978400"/>
                <a:ext cx="74613" cy="76200"/>
              </a:xfrm>
              <a:custGeom>
                <a:avLst/>
                <a:gdLst>
                  <a:gd name="T0" fmla="*/ 5 w 71"/>
                  <a:gd name="T1" fmla="*/ 0 h 73"/>
                  <a:gd name="T2" fmla="*/ 66 w 71"/>
                  <a:gd name="T3" fmla="*/ 73 h 73"/>
                  <a:gd name="T4" fmla="*/ 5 w 71"/>
                  <a:gd name="T5" fmla="*/ 0 h 73"/>
                </a:gdLst>
                <a:ahLst/>
                <a:cxnLst>
                  <a:cxn ang="0">
                    <a:pos x="T0" y="T1"/>
                  </a:cxn>
                  <a:cxn ang="0">
                    <a:pos x="T2" y="T3"/>
                  </a:cxn>
                  <a:cxn ang="0">
                    <a:pos x="T4" y="T5"/>
                  </a:cxn>
                </a:cxnLst>
                <a:rect l="0" t="0" r="r" b="b"/>
                <a:pathLst>
                  <a:path w="71" h="73">
                    <a:moveTo>
                      <a:pt x="5" y="0"/>
                    </a:moveTo>
                    <a:cubicBezTo>
                      <a:pt x="47" y="2"/>
                      <a:pt x="71" y="32"/>
                      <a:pt x="66" y="73"/>
                    </a:cubicBezTo>
                    <a:cubicBezTo>
                      <a:pt x="23" y="71"/>
                      <a:pt x="0" y="39"/>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
              <p:cNvSpPr/>
              <p:nvPr/>
            </p:nvSpPr>
            <p:spPr bwMode="auto">
              <a:xfrm>
                <a:off x="3092451" y="4978400"/>
                <a:ext cx="82550" cy="77788"/>
              </a:xfrm>
              <a:custGeom>
                <a:avLst/>
                <a:gdLst>
                  <a:gd name="T0" fmla="*/ 72 w 79"/>
                  <a:gd name="T1" fmla="*/ 1 h 76"/>
                  <a:gd name="T2" fmla="*/ 10 w 79"/>
                  <a:gd name="T3" fmla="*/ 74 h 76"/>
                  <a:gd name="T4" fmla="*/ 72 w 79"/>
                  <a:gd name="T5" fmla="*/ 1 h 76"/>
                </a:gdLst>
                <a:ahLst/>
                <a:cxnLst>
                  <a:cxn ang="0">
                    <a:pos x="T0" y="T1"/>
                  </a:cxn>
                  <a:cxn ang="0">
                    <a:pos x="T2" y="T3"/>
                  </a:cxn>
                  <a:cxn ang="0">
                    <a:pos x="T4" y="T5"/>
                  </a:cxn>
                </a:cxnLst>
                <a:rect l="0" t="0" r="r" b="b"/>
                <a:pathLst>
                  <a:path w="79" h="76">
                    <a:moveTo>
                      <a:pt x="72" y="1"/>
                    </a:moveTo>
                    <a:cubicBezTo>
                      <a:pt x="79" y="38"/>
                      <a:pt x="47" y="76"/>
                      <a:pt x="10" y="74"/>
                    </a:cubicBezTo>
                    <a:cubicBezTo>
                      <a:pt x="0" y="40"/>
                      <a:pt x="34" y="0"/>
                      <a:pt x="7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
              <p:cNvSpPr/>
              <p:nvPr/>
            </p:nvSpPr>
            <p:spPr bwMode="auto">
              <a:xfrm>
                <a:off x="3009901" y="5095875"/>
                <a:ext cx="79375" cy="79375"/>
              </a:xfrm>
              <a:custGeom>
                <a:avLst/>
                <a:gdLst>
                  <a:gd name="T0" fmla="*/ 6 w 76"/>
                  <a:gd name="T1" fmla="*/ 0 h 77"/>
                  <a:gd name="T2" fmla="*/ 67 w 76"/>
                  <a:gd name="T3" fmla="*/ 73 h 77"/>
                  <a:gd name="T4" fmla="*/ 6 w 76"/>
                  <a:gd name="T5" fmla="*/ 0 h 77"/>
                </a:gdLst>
                <a:ahLst/>
                <a:cxnLst>
                  <a:cxn ang="0">
                    <a:pos x="T0" y="T1"/>
                  </a:cxn>
                  <a:cxn ang="0">
                    <a:pos x="T2" y="T3"/>
                  </a:cxn>
                  <a:cxn ang="0">
                    <a:pos x="T4" y="T5"/>
                  </a:cxn>
                </a:cxnLst>
                <a:rect l="0" t="0" r="r" b="b"/>
                <a:pathLst>
                  <a:path w="76" h="77">
                    <a:moveTo>
                      <a:pt x="6" y="0"/>
                    </a:moveTo>
                    <a:cubicBezTo>
                      <a:pt x="46" y="1"/>
                      <a:pt x="76" y="37"/>
                      <a:pt x="67" y="73"/>
                    </a:cubicBezTo>
                    <a:cubicBezTo>
                      <a:pt x="31" y="77"/>
                      <a:pt x="0" y="39"/>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
              <p:cNvSpPr/>
              <p:nvPr/>
            </p:nvSpPr>
            <p:spPr bwMode="auto">
              <a:xfrm>
                <a:off x="1990726" y="5611813"/>
                <a:ext cx="98425" cy="68263"/>
              </a:xfrm>
              <a:custGeom>
                <a:avLst/>
                <a:gdLst>
                  <a:gd name="T0" fmla="*/ 95 w 95"/>
                  <a:gd name="T1" fmla="*/ 24 h 65"/>
                  <a:gd name="T2" fmla="*/ 0 w 95"/>
                  <a:gd name="T3" fmla="*/ 41 h 65"/>
                  <a:gd name="T4" fmla="*/ 95 w 95"/>
                  <a:gd name="T5" fmla="*/ 24 h 65"/>
                </a:gdLst>
                <a:ahLst/>
                <a:cxnLst>
                  <a:cxn ang="0">
                    <a:pos x="T0" y="T1"/>
                  </a:cxn>
                  <a:cxn ang="0">
                    <a:pos x="T2" y="T3"/>
                  </a:cxn>
                  <a:cxn ang="0">
                    <a:pos x="T4" y="T5"/>
                  </a:cxn>
                </a:cxnLst>
                <a:rect l="0" t="0" r="r" b="b"/>
                <a:pathLst>
                  <a:path w="95" h="65">
                    <a:moveTo>
                      <a:pt x="95" y="24"/>
                    </a:moveTo>
                    <a:cubicBezTo>
                      <a:pt x="71" y="59"/>
                      <a:pt x="34" y="65"/>
                      <a:pt x="0" y="41"/>
                    </a:cubicBezTo>
                    <a:cubicBezTo>
                      <a:pt x="23" y="5"/>
                      <a:pt x="63" y="0"/>
                      <a:pt x="9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1"/>
              <p:cNvSpPr/>
              <p:nvPr/>
            </p:nvSpPr>
            <p:spPr bwMode="auto">
              <a:xfrm>
                <a:off x="2851151" y="5538788"/>
                <a:ext cx="100013" cy="63500"/>
              </a:xfrm>
              <a:custGeom>
                <a:avLst/>
                <a:gdLst>
                  <a:gd name="T0" fmla="*/ 0 w 96"/>
                  <a:gd name="T1" fmla="*/ 30 h 61"/>
                  <a:gd name="T2" fmla="*/ 96 w 96"/>
                  <a:gd name="T3" fmla="*/ 30 h 61"/>
                  <a:gd name="T4" fmla="*/ 0 w 96"/>
                  <a:gd name="T5" fmla="*/ 30 h 61"/>
                </a:gdLst>
                <a:ahLst/>
                <a:cxnLst>
                  <a:cxn ang="0">
                    <a:pos x="T0" y="T1"/>
                  </a:cxn>
                  <a:cxn ang="0">
                    <a:pos x="T2" y="T3"/>
                  </a:cxn>
                  <a:cxn ang="0">
                    <a:pos x="T4" y="T5"/>
                  </a:cxn>
                </a:cxnLst>
                <a:rect l="0" t="0" r="r" b="b"/>
                <a:pathLst>
                  <a:path w="96" h="61">
                    <a:moveTo>
                      <a:pt x="0" y="30"/>
                    </a:moveTo>
                    <a:cubicBezTo>
                      <a:pt x="26" y="0"/>
                      <a:pt x="70" y="1"/>
                      <a:pt x="96" y="30"/>
                    </a:cubicBezTo>
                    <a:cubicBezTo>
                      <a:pt x="67" y="61"/>
                      <a:pt x="28" y="6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2"/>
              <p:cNvSpPr/>
              <p:nvPr/>
            </p:nvSpPr>
            <p:spPr bwMode="auto">
              <a:xfrm>
                <a:off x="1893888" y="5384800"/>
                <a:ext cx="60325" cy="100013"/>
              </a:xfrm>
              <a:custGeom>
                <a:avLst/>
                <a:gdLst>
                  <a:gd name="T0" fmla="*/ 18 w 57"/>
                  <a:gd name="T1" fmla="*/ 96 h 96"/>
                  <a:gd name="T2" fmla="*/ 5 w 57"/>
                  <a:gd name="T3" fmla="*/ 62 h 96"/>
                  <a:gd name="T4" fmla="*/ 35 w 57"/>
                  <a:gd name="T5" fmla="*/ 0 h 96"/>
                  <a:gd name="T6" fmla="*/ 41 w 57"/>
                  <a:gd name="T7" fmla="*/ 70 h 96"/>
                  <a:gd name="T8" fmla="*/ 18 w 57"/>
                  <a:gd name="T9" fmla="*/ 95 h 96"/>
                  <a:gd name="T10" fmla="*/ 18 w 57"/>
                  <a:gd name="T11" fmla="*/ 96 h 96"/>
                </a:gdLst>
                <a:ahLst/>
                <a:cxnLst>
                  <a:cxn ang="0">
                    <a:pos x="T0" y="T1"/>
                  </a:cxn>
                  <a:cxn ang="0">
                    <a:pos x="T2" y="T3"/>
                  </a:cxn>
                  <a:cxn ang="0">
                    <a:pos x="T4" y="T5"/>
                  </a:cxn>
                  <a:cxn ang="0">
                    <a:pos x="T6" y="T7"/>
                  </a:cxn>
                  <a:cxn ang="0">
                    <a:pos x="T8" y="T9"/>
                  </a:cxn>
                  <a:cxn ang="0">
                    <a:pos x="T10" y="T11"/>
                  </a:cxn>
                </a:cxnLst>
                <a:rect l="0" t="0" r="r" b="b"/>
                <a:pathLst>
                  <a:path w="57" h="96">
                    <a:moveTo>
                      <a:pt x="18" y="96"/>
                    </a:moveTo>
                    <a:cubicBezTo>
                      <a:pt x="14" y="84"/>
                      <a:pt x="7" y="73"/>
                      <a:pt x="5" y="62"/>
                    </a:cubicBezTo>
                    <a:cubicBezTo>
                      <a:pt x="0" y="38"/>
                      <a:pt x="13" y="14"/>
                      <a:pt x="35" y="0"/>
                    </a:cubicBezTo>
                    <a:cubicBezTo>
                      <a:pt x="51" y="19"/>
                      <a:pt x="57" y="49"/>
                      <a:pt x="41" y="70"/>
                    </a:cubicBezTo>
                    <a:cubicBezTo>
                      <a:pt x="35" y="80"/>
                      <a:pt x="26" y="87"/>
                      <a:pt x="18" y="95"/>
                    </a:cubicBezTo>
                    <a:cubicBezTo>
                      <a:pt x="18" y="95"/>
                      <a:pt x="18" y="96"/>
                      <a:pt x="1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3"/>
              <p:cNvSpPr/>
              <p:nvPr/>
            </p:nvSpPr>
            <p:spPr bwMode="auto">
              <a:xfrm>
                <a:off x="1833563" y="4676775"/>
                <a:ext cx="98425" cy="68263"/>
              </a:xfrm>
              <a:custGeom>
                <a:avLst/>
                <a:gdLst>
                  <a:gd name="T0" fmla="*/ 0 w 95"/>
                  <a:gd name="T1" fmla="*/ 41 h 65"/>
                  <a:gd name="T2" fmla="*/ 95 w 95"/>
                  <a:gd name="T3" fmla="*/ 24 h 65"/>
                  <a:gd name="T4" fmla="*/ 0 w 95"/>
                  <a:gd name="T5" fmla="*/ 41 h 65"/>
                </a:gdLst>
                <a:ahLst/>
                <a:cxnLst>
                  <a:cxn ang="0">
                    <a:pos x="T0" y="T1"/>
                  </a:cxn>
                  <a:cxn ang="0">
                    <a:pos x="T2" y="T3"/>
                  </a:cxn>
                  <a:cxn ang="0">
                    <a:pos x="T4" y="T5"/>
                  </a:cxn>
                </a:cxnLst>
                <a:rect l="0" t="0" r="r" b="b"/>
                <a:pathLst>
                  <a:path w="95" h="65">
                    <a:moveTo>
                      <a:pt x="0" y="41"/>
                    </a:moveTo>
                    <a:cubicBezTo>
                      <a:pt x="24" y="6"/>
                      <a:pt x="61" y="0"/>
                      <a:pt x="95" y="24"/>
                    </a:cubicBezTo>
                    <a:cubicBezTo>
                      <a:pt x="71" y="61"/>
                      <a:pt x="33" y="65"/>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4"/>
              <p:cNvSpPr/>
              <p:nvPr/>
            </p:nvSpPr>
            <p:spPr bwMode="auto">
              <a:xfrm>
                <a:off x="3046413" y="4727575"/>
                <a:ext cx="73025" cy="93663"/>
              </a:xfrm>
              <a:custGeom>
                <a:avLst/>
                <a:gdLst>
                  <a:gd name="T0" fmla="*/ 19 w 70"/>
                  <a:gd name="T1" fmla="*/ 90 h 90"/>
                  <a:gd name="T2" fmla="*/ 51 w 70"/>
                  <a:gd name="T3" fmla="*/ 0 h 90"/>
                  <a:gd name="T4" fmla="*/ 19 w 70"/>
                  <a:gd name="T5" fmla="*/ 90 h 90"/>
                </a:gdLst>
                <a:ahLst/>
                <a:cxnLst>
                  <a:cxn ang="0">
                    <a:pos x="T0" y="T1"/>
                  </a:cxn>
                  <a:cxn ang="0">
                    <a:pos x="T2" y="T3"/>
                  </a:cxn>
                  <a:cxn ang="0">
                    <a:pos x="T4" y="T5"/>
                  </a:cxn>
                </a:cxnLst>
                <a:rect l="0" t="0" r="r" b="b"/>
                <a:pathLst>
                  <a:path w="70" h="90">
                    <a:moveTo>
                      <a:pt x="19" y="90"/>
                    </a:moveTo>
                    <a:cubicBezTo>
                      <a:pt x="0" y="54"/>
                      <a:pt x="14" y="16"/>
                      <a:pt x="51" y="0"/>
                    </a:cubicBezTo>
                    <a:cubicBezTo>
                      <a:pt x="70" y="36"/>
                      <a:pt x="59" y="72"/>
                      <a:pt x="1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5"/>
              <p:cNvSpPr/>
              <p:nvPr/>
            </p:nvSpPr>
            <p:spPr bwMode="auto">
              <a:xfrm>
                <a:off x="1831976" y="5294313"/>
                <a:ext cx="66675" cy="93663"/>
              </a:xfrm>
              <a:custGeom>
                <a:avLst/>
                <a:gdLst>
                  <a:gd name="T0" fmla="*/ 12 w 64"/>
                  <a:gd name="T1" fmla="*/ 91 h 91"/>
                  <a:gd name="T2" fmla="*/ 5 w 64"/>
                  <a:gd name="T3" fmla="*/ 70 h 91"/>
                  <a:gd name="T4" fmla="*/ 30 w 64"/>
                  <a:gd name="T5" fmla="*/ 9 h 91"/>
                  <a:gd name="T6" fmla="*/ 45 w 64"/>
                  <a:gd name="T7" fmla="*/ 0 h 91"/>
                  <a:gd name="T8" fmla="*/ 11 w 64"/>
                  <a:gd name="T9" fmla="*/ 91 h 91"/>
                  <a:gd name="T10" fmla="*/ 12 w 64"/>
                  <a:gd name="T11" fmla="*/ 91 h 91"/>
                </a:gdLst>
                <a:ahLst/>
                <a:cxnLst>
                  <a:cxn ang="0">
                    <a:pos x="T0" y="T1"/>
                  </a:cxn>
                  <a:cxn ang="0">
                    <a:pos x="T2" y="T3"/>
                  </a:cxn>
                  <a:cxn ang="0">
                    <a:pos x="T4" y="T5"/>
                  </a:cxn>
                  <a:cxn ang="0">
                    <a:pos x="T6" y="T7"/>
                  </a:cxn>
                  <a:cxn ang="0">
                    <a:pos x="T8" y="T9"/>
                  </a:cxn>
                  <a:cxn ang="0">
                    <a:pos x="T10" y="T11"/>
                  </a:cxn>
                </a:cxnLst>
                <a:rect l="0" t="0" r="r" b="b"/>
                <a:pathLst>
                  <a:path w="64" h="91">
                    <a:moveTo>
                      <a:pt x="12" y="91"/>
                    </a:moveTo>
                    <a:cubicBezTo>
                      <a:pt x="10" y="84"/>
                      <a:pt x="7" y="77"/>
                      <a:pt x="5" y="70"/>
                    </a:cubicBezTo>
                    <a:cubicBezTo>
                      <a:pt x="0" y="44"/>
                      <a:pt x="9" y="24"/>
                      <a:pt x="30" y="9"/>
                    </a:cubicBezTo>
                    <a:cubicBezTo>
                      <a:pt x="35" y="6"/>
                      <a:pt x="40" y="3"/>
                      <a:pt x="45" y="0"/>
                    </a:cubicBezTo>
                    <a:cubicBezTo>
                      <a:pt x="64" y="38"/>
                      <a:pt x="51" y="73"/>
                      <a:pt x="11" y="91"/>
                    </a:cubicBezTo>
                    <a:cubicBezTo>
                      <a:pt x="11" y="91"/>
                      <a:pt x="12" y="91"/>
                      <a:pt x="1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6"/>
              <p:cNvSpPr/>
              <p:nvPr/>
            </p:nvSpPr>
            <p:spPr bwMode="auto">
              <a:xfrm>
                <a:off x="3006726" y="5340350"/>
                <a:ext cx="93663" cy="69850"/>
              </a:xfrm>
              <a:custGeom>
                <a:avLst/>
                <a:gdLst>
                  <a:gd name="T0" fmla="*/ 90 w 90"/>
                  <a:gd name="T1" fmla="*/ 17 h 67"/>
                  <a:gd name="T2" fmla="*/ 0 w 90"/>
                  <a:gd name="T3" fmla="*/ 50 h 67"/>
                  <a:gd name="T4" fmla="*/ 90 w 90"/>
                  <a:gd name="T5" fmla="*/ 17 h 67"/>
                </a:gdLst>
                <a:ahLst/>
                <a:cxnLst>
                  <a:cxn ang="0">
                    <a:pos x="T0" y="T1"/>
                  </a:cxn>
                  <a:cxn ang="0">
                    <a:pos x="T2" y="T3"/>
                  </a:cxn>
                  <a:cxn ang="0">
                    <a:pos x="T4" y="T5"/>
                  </a:cxn>
                </a:cxnLst>
                <a:rect l="0" t="0" r="r" b="b"/>
                <a:pathLst>
                  <a:path w="90" h="67">
                    <a:moveTo>
                      <a:pt x="90" y="17"/>
                    </a:moveTo>
                    <a:cubicBezTo>
                      <a:pt x="73" y="57"/>
                      <a:pt x="37" y="67"/>
                      <a:pt x="0" y="50"/>
                    </a:cubicBezTo>
                    <a:cubicBezTo>
                      <a:pt x="17" y="9"/>
                      <a:pt x="55" y="0"/>
                      <a:pt x="9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
              <p:cNvSpPr/>
              <p:nvPr/>
            </p:nvSpPr>
            <p:spPr bwMode="auto">
              <a:xfrm>
                <a:off x="2936876" y="5445125"/>
                <a:ext cx="98425" cy="68263"/>
              </a:xfrm>
              <a:custGeom>
                <a:avLst/>
                <a:gdLst>
                  <a:gd name="T0" fmla="*/ 0 w 94"/>
                  <a:gd name="T1" fmla="*/ 42 h 66"/>
                  <a:gd name="T2" fmla="*/ 94 w 94"/>
                  <a:gd name="T3" fmla="*/ 25 h 66"/>
                  <a:gd name="T4" fmla="*/ 0 w 94"/>
                  <a:gd name="T5" fmla="*/ 42 h 66"/>
                </a:gdLst>
                <a:ahLst/>
                <a:cxnLst>
                  <a:cxn ang="0">
                    <a:pos x="T0" y="T1"/>
                  </a:cxn>
                  <a:cxn ang="0">
                    <a:pos x="T2" y="T3"/>
                  </a:cxn>
                  <a:cxn ang="0">
                    <a:pos x="T4" y="T5"/>
                  </a:cxn>
                </a:cxnLst>
                <a:rect l="0" t="0" r="r" b="b"/>
                <a:pathLst>
                  <a:path w="94" h="66">
                    <a:moveTo>
                      <a:pt x="0" y="42"/>
                    </a:moveTo>
                    <a:cubicBezTo>
                      <a:pt x="23" y="9"/>
                      <a:pt x="59" y="0"/>
                      <a:pt x="94" y="25"/>
                    </a:cubicBezTo>
                    <a:cubicBezTo>
                      <a:pt x="71" y="61"/>
                      <a:pt x="32" y="66"/>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8"/>
              <p:cNvSpPr/>
              <p:nvPr/>
            </p:nvSpPr>
            <p:spPr bwMode="auto">
              <a:xfrm>
                <a:off x="2154238" y="5581650"/>
                <a:ext cx="66675" cy="95250"/>
              </a:xfrm>
              <a:custGeom>
                <a:avLst/>
                <a:gdLst>
                  <a:gd name="T0" fmla="*/ 46 w 65"/>
                  <a:gd name="T1" fmla="*/ 91 h 91"/>
                  <a:gd name="T2" fmla="*/ 23 w 65"/>
                  <a:gd name="T3" fmla="*/ 74 h 91"/>
                  <a:gd name="T4" fmla="*/ 14 w 65"/>
                  <a:gd name="T5" fmla="*/ 0 h 91"/>
                  <a:gd name="T6" fmla="*/ 48 w 65"/>
                  <a:gd name="T7" fmla="*/ 87 h 91"/>
                  <a:gd name="T8" fmla="*/ 46 w 65"/>
                  <a:gd name="T9" fmla="*/ 91 h 91"/>
                  <a:gd name="T10" fmla="*/ 46 w 65"/>
                  <a:gd name="T11" fmla="*/ 91 h 91"/>
                </a:gdLst>
                <a:ahLst/>
                <a:cxnLst>
                  <a:cxn ang="0">
                    <a:pos x="T0" y="T1"/>
                  </a:cxn>
                  <a:cxn ang="0">
                    <a:pos x="T2" y="T3"/>
                  </a:cxn>
                  <a:cxn ang="0">
                    <a:pos x="T4" y="T5"/>
                  </a:cxn>
                  <a:cxn ang="0">
                    <a:pos x="T6" y="T7"/>
                  </a:cxn>
                  <a:cxn ang="0">
                    <a:pos x="T8" y="T9"/>
                  </a:cxn>
                  <a:cxn ang="0">
                    <a:pos x="T10" y="T11"/>
                  </a:cxn>
                </a:cxnLst>
                <a:rect l="0" t="0" r="r" b="b"/>
                <a:pathLst>
                  <a:path w="65" h="91">
                    <a:moveTo>
                      <a:pt x="46" y="91"/>
                    </a:moveTo>
                    <a:cubicBezTo>
                      <a:pt x="38" y="85"/>
                      <a:pt x="30" y="80"/>
                      <a:pt x="23" y="74"/>
                    </a:cubicBezTo>
                    <a:cubicBezTo>
                      <a:pt x="0" y="53"/>
                      <a:pt x="3" y="20"/>
                      <a:pt x="14" y="0"/>
                    </a:cubicBezTo>
                    <a:cubicBezTo>
                      <a:pt x="50" y="15"/>
                      <a:pt x="65" y="51"/>
                      <a:pt x="48" y="87"/>
                    </a:cubicBezTo>
                    <a:cubicBezTo>
                      <a:pt x="48" y="88"/>
                      <a:pt x="47" y="89"/>
                      <a:pt x="46" y="91"/>
                    </a:cubicBezTo>
                    <a:cubicBezTo>
                      <a:pt x="46" y="91"/>
                      <a:pt x="46"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
              <p:cNvSpPr/>
              <p:nvPr/>
            </p:nvSpPr>
            <p:spPr bwMode="auto">
              <a:xfrm>
                <a:off x="2752726" y="5611813"/>
                <a:ext cx="98425" cy="68263"/>
              </a:xfrm>
              <a:custGeom>
                <a:avLst/>
                <a:gdLst>
                  <a:gd name="T0" fmla="*/ 0 w 94"/>
                  <a:gd name="T1" fmla="*/ 24 h 65"/>
                  <a:gd name="T2" fmla="*/ 94 w 94"/>
                  <a:gd name="T3" fmla="*/ 41 h 65"/>
                  <a:gd name="T4" fmla="*/ 0 w 94"/>
                  <a:gd name="T5" fmla="*/ 24 h 65"/>
                </a:gdLst>
                <a:ahLst/>
                <a:cxnLst>
                  <a:cxn ang="0">
                    <a:pos x="T0" y="T1"/>
                  </a:cxn>
                  <a:cxn ang="0">
                    <a:pos x="T2" y="T3"/>
                  </a:cxn>
                  <a:cxn ang="0">
                    <a:pos x="T4" y="T5"/>
                  </a:cxn>
                </a:cxnLst>
                <a:rect l="0" t="0" r="r" b="b"/>
                <a:pathLst>
                  <a:path w="94" h="65">
                    <a:moveTo>
                      <a:pt x="0" y="24"/>
                    </a:moveTo>
                    <a:cubicBezTo>
                      <a:pt x="34" y="0"/>
                      <a:pt x="71" y="5"/>
                      <a:pt x="94" y="41"/>
                    </a:cubicBezTo>
                    <a:cubicBezTo>
                      <a:pt x="60" y="65"/>
                      <a:pt x="24" y="59"/>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
              <p:cNvSpPr/>
              <p:nvPr/>
            </p:nvSpPr>
            <p:spPr bwMode="auto">
              <a:xfrm>
                <a:off x="2225676" y="5702300"/>
                <a:ext cx="87313" cy="74613"/>
              </a:xfrm>
              <a:custGeom>
                <a:avLst/>
                <a:gdLst>
                  <a:gd name="T0" fmla="*/ 83 w 83"/>
                  <a:gd name="T1" fmla="*/ 11 h 71"/>
                  <a:gd name="T2" fmla="*/ 0 w 83"/>
                  <a:gd name="T3" fmla="*/ 59 h 71"/>
                  <a:gd name="T4" fmla="*/ 83 w 83"/>
                  <a:gd name="T5" fmla="*/ 11 h 71"/>
                </a:gdLst>
                <a:ahLst/>
                <a:cxnLst>
                  <a:cxn ang="0">
                    <a:pos x="T0" y="T1"/>
                  </a:cxn>
                  <a:cxn ang="0">
                    <a:pos x="T2" y="T3"/>
                  </a:cxn>
                  <a:cxn ang="0">
                    <a:pos x="T4" y="T5"/>
                  </a:cxn>
                </a:cxnLst>
                <a:rect l="0" t="0" r="r" b="b"/>
                <a:pathLst>
                  <a:path w="83" h="71">
                    <a:moveTo>
                      <a:pt x="83" y="11"/>
                    </a:moveTo>
                    <a:cubicBezTo>
                      <a:pt x="72" y="54"/>
                      <a:pt x="36" y="71"/>
                      <a:pt x="0" y="59"/>
                    </a:cubicBezTo>
                    <a:cubicBezTo>
                      <a:pt x="11" y="18"/>
                      <a:pt x="42" y="0"/>
                      <a:pt x="8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
              <p:cNvSpPr/>
              <p:nvPr/>
            </p:nvSpPr>
            <p:spPr bwMode="auto">
              <a:xfrm>
                <a:off x="1781176" y="4616450"/>
                <a:ext cx="68263" cy="96838"/>
              </a:xfrm>
              <a:custGeom>
                <a:avLst/>
                <a:gdLst>
                  <a:gd name="T0" fmla="*/ 25 w 66"/>
                  <a:gd name="T1" fmla="*/ 0 h 94"/>
                  <a:gd name="T2" fmla="*/ 42 w 66"/>
                  <a:gd name="T3" fmla="*/ 94 h 94"/>
                  <a:gd name="T4" fmla="*/ 25 w 66"/>
                  <a:gd name="T5" fmla="*/ 0 h 94"/>
                </a:gdLst>
                <a:ahLst/>
                <a:cxnLst>
                  <a:cxn ang="0">
                    <a:pos x="T0" y="T1"/>
                  </a:cxn>
                  <a:cxn ang="0">
                    <a:pos x="T2" y="T3"/>
                  </a:cxn>
                  <a:cxn ang="0">
                    <a:pos x="T4" y="T5"/>
                  </a:cxn>
                </a:cxnLst>
                <a:rect l="0" t="0" r="r" b="b"/>
                <a:pathLst>
                  <a:path w="66" h="94">
                    <a:moveTo>
                      <a:pt x="25" y="0"/>
                    </a:moveTo>
                    <a:cubicBezTo>
                      <a:pt x="59" y="22"/>
                      <a:pt x="66" y="63"/>
                      <a:pt x="42" y="94"/>
                    </a:cubicBezTo>
                    <a:cubicBezTo>
                      <a:pt x="9" y="79"/>
                      <a:pt x="0" y="32"/>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
              <p:cNvSpPr/>
              <p:nvPr/>
            </p:nvSpPr>
            <p:spPr bwMode="auto">
              <a:xfrm>
                <a:off x="3081338" y="4851400"/>
                <a:ext cx="74613" cy="84138"/>
              </a:xfrm>
              <a:custGeom>
                <a:avLst/>
                <a:gdLst>
                  <a:gd name="T0" fmla="*/ 13 w 72"/>
                  <a:gd name="T1" fmla="*/ 82 h 82"/>
                  <a:gd name="T2" fmla="*/ 61 w 72"/>
                  <a:gd name="T3" fmla="*/ 0 h 82"/>
                  <a:gd name="T4" fmla="*/ 13 w 72"/>
                  <a:gd name="T5" fmla="*/ 82 h 82"/>
                </a:gdLst>
                <a:ahLst/>
                <a:cxnLst>
                  <a:cxn ang="0">
                    <a:pos x="T0" y="T1"/>
                  </a:cxn>
                  <a:cxn ang="0">
                    <a:pos x="T2" y="T3"/>
                  </a:cxn>
                  <a:cxn ang="0">
                    <a:pos x="T4" y="T5"/>
                  </a:cxn>
                </a:cxnLst>
                <a:rect l="0" t="0" r="r" b="b"/>
                <a:pathLst>
                  <a:path w="72" h="82">
                    <a:moveTo>
                      <a:pt x="13" y="82"/>
                    </a:moveTo>
                    <a:cubicBezTo>
                      <a:pt x="0" y="45"/>
                      <a:pt x="24" y="3"/>
                      <a:pt x="61" y="0"/>
                    </a:cubicBezTo>
                    <a:cubicBezTo>
                      <a:pt x="72" y="38"/>
                      <a:pt x="55" y="72"/>
                      <a:pt x="1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
              <p:cNvSpPr/>
              <p:nvPr/>
            </p:nvSpPr>
            <p:spPr bwMode="auto">
              <a:xfrm>
                <a:off x="1890713" y="5538788"/>
                <a:ext cx="100013" cy="63500"/>
              </a:xfrm>
              <a:custGeom>
                <a:avLst/>
                <a:gdLst>
                  <a:gd name="T0" fmla="*/ 0 w 96"/>
                  <a:gd name="T1" fmla="*/ 30 h 61"/>
                  <a:gd name="T2" fmla="*/ 96 w 96"/>
                  <a:gd name="T3" fmla="*/ 30 h 61"/>
                  <a:gd name="T4" fmla="*/ 0 w 96"/>
                  <a:gd name="T5" fmla="*/ 30 h 61"/>
                </a:gdLst>
                <a:ahLst/>
                <a:cxnLst>
                  <a:cxn ang="0">
                    <a:pos x="T0" y="T1"/>
                  </a:cxn>
                  <a:cxn ang="0">
                    <a:pos x="T2" y="T3"/>
                  </a:cxn>
                  <a:cxn ang="0">
                    <a:pos x="T4" y="T5"/>
                  </a:cxn>
                </a:cxnLst>
                <a:rect l="0" t="0" r="r" b="b"/>
                <a:pathLst>
                  <a:path w="96" h="61">
                    <a:moveTo>
                      <a:pt x="0" y="30"/>
                    </a:moveTo>
                    <a:cubicBezTo>
                      <a:pt x="27" y="0"/>
                      <a:pt x="70" y="1"/>
                      <a:pt x="96" y="30"/>
                    </a:cubicBezTo>
                    <a:cubicBezTo>
                      <a:pt x="66" y="61"/>
                      <a:pt x="29" y="59"/>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
              <p:cNvSpPr/>
              <p:nvPr/>
            </p:nvSpPr>
            <p:spPr bwMode="auto">
              <a:xfrm>
                <a:off x="2908301" y="4676775"/>
                <a:ext cx="100013" cy="69850"/>
              </a:xfrm>
              <a:custGeom>
                <a:avLst/>
                <a:gdLst>
                  <a:gd name="T0" fmla="*/ 0 w 95"/>
                  <a:gd name="T1" fmla="*/ 25 h 67"/>
                  <a:gd name="T2" fmla="*/ 95 w 95"/>
                  <a:gd name="T3" fmla="*/ 41 h 67"/>
                  <a:gd name="T4" fmla="*/ 0 w 95"/>
                  <a:gd name="T5" fmla="*/ 25 h 67"/>
                </a:gdLst>
                <a:ahLst/>
                <a:cxnLst>
                  <a:cxn ang="0">
                    <a:pos x="T0" y="T1"/>
                  </a:cxn>
                  <a:cxn ang="0">
                    <a:pos x="T2" y="T3"/>
                  </a:cxn>
                  <a:cxn ang="0">
                    <a:pos x="T4" y="T5"/>
                  </a:cxn>
                </a:cxnLst>
                <a:rect l="0" t="0" r="r" b="b"/>
                <a:pathLst>
                  <a:path w="95" h="67">
                    <a:moveTo>
                      <a:pt x="0" y="25"/>
                    </a:moveTo>
                    <a:cubicBezTo>
                      <a:pt x="35" y="0"/>
                      <a:pt x="71" y="6"/>
                      <a:pt x="95" y="41"/>
                    </a:cubicBezTo>
                    <a:cubicBezTo>
                      <a:pt x="60" y="67"/>
                      <a:pt x="24" y="58"/>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
              <p:cNvSpPr/>
              <p:nvPr/>
            </p:nvSpPr>
            <p:spPr bwMode="auto">
              <a:xfrm>
                <a:off x="2513013" y="5616575"/>
                <a:ext cx="74613" cy="87313"/>
              </a:xfrm>
              <a:custGeom>
                <a:avLst/>
                <a:gdLst>
                  <a:gd name="T0" fmla="*/ 12 w 71"/>
                  <a:gd name="T1" fmla="*/ 83 h 83"/>
                  <a:gd name="T2" fmla="*/ 60 w 71"/>
                  <a:gd name="T3" fmla="*/ 0 h 83"/>
                  <a:gd name="T4" fmla="*/ 12 w 71"/>
                  <a:gd name="T5" fmla="*/ 83 h 83"/>
                </a:gdLst>
                <a:ahLst/>
                <a:cxnLst>
                  <a:cxn ang="0">
                    <a:pos x="T0" y="T1"/>
                  </a:cxn>
                  <a:cxn ang="0">
                    <a:pos x="T2" y="T3"/>
                  </a:cxn>
                  <a:cxn ang="0">
                    <a:pos x="T4" y="T5"/>
                  </a:cxn>
                </a:cxnLst>
                <a:rect l="0" t="0" r="r" b="b"/>
                <a:pathLst>
                  <a:path w="71" h="83">
                    <a:moveTo>
                      <a:pt x="12" y="83"/>
                    </a:moveTo>
                    <a:cubicBezTo>
                      <a:pt x="0" y="45"/>
                      <a:pt x="17" y="11"/>
                      <a:pt x="60" y="0"/>
                    </a:cubicBezTo>
                    <a:cubicBezTo>
                      <a:pt x="71" y="38"/>
                      <a:pt x="54" y="72"/>
                      <a:pt x="1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
              <p:cNvSpPr/>
              <p:nvPr/>
            </p:nvSpPr>
            <p:spPr bwMode="auto">
              <a:xfrm>
                <a:off x="2643188" y="5665788"/>
                <a:ext cx="95250" cy="73025"/>
              </a:xfrm>
              <a:custGeom>
                <a:avLst/>
                <a:gdLst>
                  <a:gd name="T0" fmla="*/ 91 w 91"/>
                  <a:gd name="T1" fmla="*/ 51 h 70"/>
                  <a:gd name="T2" fmla="*/ 0 w 91"/>
                  <a:gd name="T3" fmla="*/ 19 h 70"/>
                  <a:gd name="T4" fmla="*/ 91 w 91"/>
                  <a:gd name="T5" fmla="*/ 51 h 70"/>
                </a:gdLst>
                <a:ahLst/>
                <a:cxnLst>
                  <a:cxn ang="0">
                    <a:pos x="T0" y="T1"/>
                  </a:cxn>
                  <a:cxn ang="0">
                    <a:pos x="T2" y="T3"/>
                  </a:cxn>
                  <a:cxn ang="0">
                    <a:pos x="T4" y="T5"/>
                  </a:cxn>
                </a:cxnLst>
                <a:rect l="0" t="0" r="r" b="b"/>
                <a:pathLst>
                  <a:path w="91" h="70">
                    <a:moveTo>
                      <a:pt x="91" y="51"/>
                    </a:moveTo>
                    <a:cubicBezTo>
                      <a:pt x="54" y="70"/>
                      <a:pt x="17" y="56"/>
                      <a:pt x="0" y="19"/>
                    </a:cubicBezTo>
                    <a:cubicBezTo>
                      <a:pt x="35" y="0"/>
                      <a:pt x="73" y="11"/>
                      <a:pt x="9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
              <p:cNvSpPr/>
              <p:nvPr/>
            </p:nvSpPr>
            <p:spPr bwMode="auto">
              <a:xfrm>
                <a:off x="1673226" y="5103813"/>
                <a:ext cx="77788" cy="74613"/>
              </a:xfrm>
              <a:custGeom>
                <a:avLst/>
                <a:gdLst>
                  <a:gd name="T0" fmla="*/ 0 w 75"/>
                  <a:gd name="T1" fmla="*/ 5 h 72"/>
                  <a:gd name="T2" fmla="*/ 75 w 75"/>
                  <a:gd name="T3" fmla="*/ 65 h 72"/>
                  <a:gd name="T4" fmla="*/ 0 w 75"/>
                  <a:gd name="T5" fmla="*/ 5 h 72"/>
                </a:gdLst>
                <a:ahLst/>
                <a:cxnLst>
                  <a:cxn ang="0">
                    <a:pos x="T0" y="T1"/>
                  </a:cxn>
                  <a:cxn ang="0">
                    <a:pos x="T2" y="T3"/>
                  </a:cxn>
                  <a:cxn ang="0">
                    <a:pos x="T4" y="T5"/>
                  </a:cxn>
                </a:cxnLst>
                <a:rect l="0" t="0" r="r" b="b"/>
                <a:pathLst>
                  <a:path w="75" h="72">
                    <a:moveTo>
                      <a:pt x="0" y="5"/>
                    </a:moveTo>
                    <a:cubicBezTo>
                      <a:pt x="43" y="0"/>
                      <a:pt x="70" y="24"/>
                      <a:pt x="75" y="65"/>
                    </a:cubicBezTo>
                    <a:cubicBezTo>
                      <a:pt x="33" y="72"/>
                      <a:pt x="4" y="4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8"/>
              <p:cNvSpPr/>
              <p:nvPr/>
            </p:nvSpPr>
            <p:spPr bwMode="auto">
              <a:xfrm>
                <a:off x="2889251" y="5383213"/>
                <a:ext cx="58738" cy="98425"/>
              </a:xfrm>
              <a:custGeom>
                <a:avLst/>
                <a:gdLst>
                  <a:gd name="T0" fmla="*/ 39 w 57"/>
                  <a:gd name="T1" fmla="*/ 94 h 95"/>
                  <a:gd name="T2" fmla="*/ 38 w 57"/>
                  <a:gd name="T3" fmla="*/ 95 h 95"/>
                  <a:gd name="T4" fmla="*/ 7 w 57"/>
                  <a:gd name="T5" fmla="*/ 31 h 95"/>
                  <a:gd name="T6" fmla="*/ 18 w 57"/>
                  <a:gd name="T7" fmla="*/ 0 h 95"/>
                  <a:gd name="T8" fmla="*/ 50 w 57"/>
                  <a:gd name="T9" fmla="*/ 67 h 95"/>
                  <a:gd name="T10" fmla="*/ 39 w 57"/>
                  <a:gd name="T11" fmla="*/ 94 h 95"/>
                </a:gdLst>
                <a:ahLst/>
                <a:cxnLst>
                  <a:cxn ang="0">
                    <a:pos x="T0" y="T1"/>
                  </a:cxn>
                  <a:cxn ang="0">
                    <a:pos x="T2" y="T3"/>
                  </a:cxn>
                  <a:cxn ang="0">
                    <a:pos x="T4" y="T5"/>
                  </a:cxn>
                  <a:cxn ang="0">
                    <a:pos x="T6" y="T7"/>
                  </a:cxn>
                  <a:cxn ang="0">
                    <a:pos x="T8" y="T9"/>
                  </a:cxn>
                  <a:cxn ang="0">
                    <a:pos x="T10" y="T11"/>
                  </a:cxn>
                </a:cxnLst>
                <a:rect l="0" t="0" r="r" b="b"/>
                <a:pathLst>
                  <a:path w="57" h="95">
                    <a:moveTo>
                      <a:pt x="39" y="94"/>
                    </a:moveTo>
                    <a:cubicBezTo>
                      <a:pt x="38" y="95"/>
                      <a:pt x="38" y="95"/>
                      <a:pt x="38" y="95"/>
                    </a:cubicBezTo>
                    <a:cubicBezTo>
                      <a:pt x="17" y="83"/>
                      <a:pt x="0" y="57"/>
                      <a:pt x="7" y="31"/>
                    </a:cubicBezTo>
                    <a:cubicBezTo>
                      <a:pt x="9" y="20"/>
                      <a:pt x="14" y="10"/>
                      <a:pt x="18" y="0"/>
                    </a:cubicBezTo>
                    <a:cubicBezTo>
                      <a:pt x="42" y="11"/>
                      <a:pt x="57" y="42"/>
                      <a:pt x="50" y="67"/>
                    </a:cubicBezTo>
                    <a:cubicBezTo>
                      <a:pt x="47" y="77"/>
                      <a:pt x="42" y="85"/>
                      <a:pt x="3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9"/>
              <p:cNvSpPr/>
              <p:nvPr/>
            </p:nvSpPr>
            <p:spPr bwMode="auto">
              <a:xfrm>
                <a:off x="1722438" y="4727575"/>
                <a:ext cx="73025" cy="93663"/>
              </a:xfrm>
              <a:custGeom>
                <a:avLst/>
                <a:gdLst>
                  <a:gd name="T0" fmla="*/ 19 w 71"/>
                  <a:gd name="T1" fmla="*/ 0 h 90"/>
                  <a:gd name="T2" fmla="*/ 52 w 71"/>
                  <a:gd name="T3" fmla="*/ 90 h 90"/>
                  <a:gd name="T4" fmla="*/ 19 w 71"/>
                  <a:gd name="T5" fmla="*/ 0 h 90"/>
                </a:gdLst>
                <a:ahLst/>
                <a:cxnLst>
                  <a:cxn ang="0">
                    <a:pos x="T0" y="T1"/>
                  </a:cxn>
                  <a:cxn ang="0">
                    <a:pos x="T2" y="T3"/>
                  </a:cxn>
                  <a:cxn ang="0">
                    <a:pos x="T4" y="T5"/>
                  </a:cxn>
                </a:cxnLst>
                <a:rect l="0" t="0" r="r" b="b"/>
                <a:pathLst>
                  <a:path w="71" h="90">
                    <a:moveTo>
                      <a:pt x="19" y="0"/>
                    </a:moveTo>
                    <a:cubicBezTo>
                      <a:pt x="56" y="15"/>
                      <a:pt x="71" y="55"/>
                      <a:pt x="52" y="90"/>
                    </a:cubicBezTo>
                    <a:cubicBezTo>
                      <a:pt x="16" y="80"/>
                      <a:pt x="0" y="37"/>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0"/>
              <p:cNvSpPr/>
              <p:nvPr/>
            </p:nvSpPr>
            <p:spPr bwMode="auto">
              <a:xfrm>
                <a:off x="1749426" y="4986338"/>
                <a:ext cx="76200" cy="73025"/>
              </a:xfrm>
              <a:custGeom>
                <a:avLst/>
                <a:gdLst>
                  <a:gd name="T0" fmla="*/ 74 w 74"/>
                  <a:gd name="T1" fmla="*/ 5 h 70"/>
                  <a:gd name="T2" fmla="*/ 0 w 74"/>
                  <a:gd name="T3" fmla="*/ 66 h 70"/>
                  <a:gd name="T4" fmla="*/ 74 w 74"/>
                  <a:gd name="T5" fmla="*/ 5 h 70"/>
                </a:gdLst>
                <a:ahLst/>
                <a:cxnLst>
                  <a:cxn ang="0">
                    <a:pos x="T0" y="T1"/>
                  </a:cxn>
                  <a:cxn ang="0">
                    <a:pos x="T2" y="T3"/>
                  </a:cxn>
                  <a:cxn ang="0">
                    <a:pos x="T4" y="T5"/>
                  </a:cxn>
                </a:cxnLst>
                <a:rect l="0" t="0" r="r" b="b"/>
                <a:pathLst>
                  <a:path w="74" h="70">
                    <a:moveTo>
                      <a:pt x="74" y="5"/>
                    </a:moveTo>
                    <a:cubicBezTo>
                      <a:pt x="70" y="48"/>
                      <a:pt x="40" y="70"/>
                      <a:pt x="0" y="66"/>
                    </a:cubicBezTo>
                    <a:cubicBezTo>
                      <a:pt x="3" y="20"/>
                      <a:pt x="36" y="0"/>
                      <a:pt x="7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1"/>
              <p:cNvSpPr/>
              <p:nvPr/>
            </p:nvSpPr>
            <p:spPr bwMode="auto">
              <a:xfrm>
                <a:off x="1757363" y="4878388"/>
                <a:ext cx="87313" cy="73025"/>
              </a:xfrm>
              <a:custGeom>
                <a:avLst/>
                <a:gdLst>
                  <a:gd name="T0" fmla="*/ 84 w 84"/>
                  <a:gd name="T1" fmla="*/ 12 h 71"/>
                  <a:gd name="T2" fmla="*/ 0 w 84"/>
                  <a:gd name="T3" fmla="*/ 59 h 71"/>
                  <a:gd name="T4" fmla="*/ 84 w 84"/>
                  <a:gd name="T5" fmla="*/ 12 h 71"/>
                </a:gdLst>
                <a:ahLst/>
                <a:cxnLst>
                  <a:cxn ang="0">
                    <a:pos x="T0" y="T1"/>
                  </a:cxn>
                  <a:cxn ang="0">
                    <a:pos x="T2" y="T3"/>
                  </a:cxn>
                  <a:cxn ang="0">
                    <a:pos x="T4" y="T5"/>
                  </a:cxn>
                </a:cxnLst>
                <a:rect l="0" t="0" r="r" b="b"/>
                <a:pathLst>
                  <a:path w="84" h="71">
                    <a:moveTo>
                      <a:pt x="84" y="12"/>
                    </a:moveTo>
                    <a:cubicBezTo>
                      <a:pt x="73" y="51"/>
                      <a:pt x="43" y="71"/>
                      <a:pt x="0" y="59"/>
                    </a:cubicBezTo>
                    <a:cubicBezTo>
                      <a:pt x="11" y="16"/>
                      <a:pt x="46" y="0"/>
                      <a:pt x="8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2"/>
              <p:cNvSpPr/>
              <p:nvPr/>
            </p:nvSpPr>
            <p:spPr bwMode="auto">
              <a:xfrm>
                <a:off x="3090863" y="5103813"/>
                <a:ext cx="79375" cy="74613"/>
              </a:xfrm>
              <a:custGeom>
                <a:avLst/>
                <a:gdLst>
                  <a:gd name="T0" fmla="*/ 0 w 76"/>
                  <a:gd name="T1" fmla="*/ 66 h 72"/>
                  <a:gd name="T2" fmla="*/ 73 w 76"/>
                  <a:gd name="T3" fmla="*/ 5 h 72"/>
                  <a:gd name="T4" fmla="*/ 0 w 76"/>
                  <a:gd name="T5" fmla="*/ 66 h 72"/>
                </a:gdLst>
                <a:ahLst/>
                <a:cxnLst>
                  <a:cxn ang="0">
                    <a:pos x="T0" y="T1"/>
                  </a:cxn>
                  <a:cxn ang="0">
                    <a:pos x="T2" y="T3"/>
                  </a:cxn>
                  <a:cxn ang="0">
                    <a:pos x="T4" y="T5"/>
                  </a:cxn>
                </a:cxnLst>
                <a:rect l="0" t="0" r="r" b="b"/>
                <a:pathLst>
                  <a:path w="76" h="72">
                    <a:moveTo>
                      <a:pt x="0" y="66"/>
                    </a:moveTo>
                    <a:cubicBezTo>
                      <a:pt x="4" y="23"/>
                      <a:pt x="32" y="0"/>
                      <a:pt x="73" y="5"/>
                    </a:cubicBezTo>
                    <a:cubicBezTo>
                      <a:pt x="76" y="41"/>
                      <a:pt x="39" y="72"/>
                      <a:pt x="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3"/>
              <p:cNvSpPr/>
              <p:nvPr/>
            </p:nvSpPr>
            <p:spPr bwMode="auto">
              <a:xfrm>
                <a:off x="1785938" y="4773613"/>
                <a:ext cx="93663" cy="71438"/>
              </a:xfrm>
              <a:custGeom>
                <a:avLst/>
                <a:gdLst>
                  <a:gd name="T0" fmla="*/ 91 w 91"/>
                  <a:gd name="T1" fmla="*/ 18 h 69"/>
                  <a:gd name="T2" fmla="*/ 0 w 91"/>
                  <a:gd name="T3" fmla="*/ 50 h 69"/>
                  <a:gd name="T4" fmla="*/ 91 w 91"/>
                  <a:gd name="T5" fmla="*/ 18 h 69"/>
                </a:gdLst>
                <a:ahLst/>
                <a:cxnLst>
                  <a:cxn ang="0">
                    <a:pos x="T0" y="T1"/>
                  </a:cxn>
                  <a:cxn ang="0">
                    <a:pos x="T2" y="T3"/>
                  </a:cxn>
                  <a:cxn ang="0">
                    <a:pos x="T4" y="T5"/>
                  </a:cxn>
                </a:cxnLst>
                <a:rect l="0" t="0" r="r" b="b"/>
                <a:pathLst>
                  <a:path w="91" h="69">
                    <a:moveTo>
                      <a:pt x="91" y="18"/>
                    </a:moveTo>
                    <a:cubicBezTo>
                      <a:pt x="72" y="57"/>
                      <a:pt x="37" y="69"/>
                      <a:pt x="0" y="50"/>
                    </a:cubicBezTo>
                    <a:cubicBezTo>
                      <a:pt x="18" y="11"/>
                      <a:pt x="54" y="0"/>
                      <a:pt x="9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4"/>
              <p:cNvSpPr/>
              <p:nvPr/>
            </p:nvSpPr>
            <p:spPr bwMode="auto">
              <a:xfrm>
                <a:off x="2990851" y="4616449"/>
                <a:ext cx="69849" cy="96838"/>
              </a:xfrm>
              <a:custGeom>
                <a:avLst/>
                <a:gdLst>
                  <a:gd name="T0" fmla="*/ 42 w 67"/>
                  <a:gd name="T1" fmla="*/ 0 h 94"/>
                  <a:gd name="T2" fmla="*/ 25 w 67"/>
                  <a:gd name="T3" fmla="*/ 94 h 94"/>
                  <a:gd name="T4" fmla="*/ 42 w 67"/>
                  <a:gd name="T5" fmla="*/ 0 h 94"/>
                </a:gdLst>
                <a:ahLst/>
                <a:cxnLst>
                  <a:cxn ang="0">
                    <a:pos x="T0" y="T1"/>
                  </a:cxn>
                  <a:cxn ang="0">
                    <a:pos x="T2" y="T3"/>
                  </a:cxn>
                  <a:cxn ang="0">
                    <a:pos x="T4" y="T5"/>
                  </a:cxn>
                </a:cxnLst>
                <a:rect l="0" t="0" r="r" b="b"/>
                <a:pathLst>
                  <a:path w="67" h="94">
                    <a:moveTo>
                      <a:pt x="42" y="0"/>
                    </a:moveTo>
                    <a:cubicBezTo>
                      <a:pt x="67" y="34"/>
                      <a:pt x="60" y="70"/>
                      <a:pt x="25" y="94"/>
                    </a:cubicBezTo>
                    <a:cubicBezTo>
                      <a:pt x="0" y="61"/>
                      <a:pt x="7" y="24"/>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5"/>
              <p:cNvSpPr/>
              <p:nvPr/>
            </p:nvSpPr>
            <p:spPr bwMode="auto">
              <a:xfrm>
                <a:off x="2962276" y="4773613"/>
                <a:ext cx="93663" cy="71438"/>
              </a:xfrm>
              <a:custGeom>
                <a:avLst/>
                <a:gdLst>
                  <a:gd name="T0" fmla="*/ 0 w 90"/>
                  <a:gd name="T1" fmla="*/ 18 h 69"/>
                  <a:gd name="T2" fmla="*/ 90 w 90"/>
                  <a:gd name="T3" fmla="*/ 50 h 69"/>
                  <a:gd name="T4" fmla="*/ 0 w 90"/>
                  <a:gd name="T5" fmla="*/ 18 h 69"/>
                </a:gdLst>
                <a:ahLst/>
                <a:cxnLst>
                  <a:cxn ang="0">
                    <a:pos x="T0" y="T1"/>
                  </a:cxn>
                  <a:cxn ang="0">
                    <a:pos x="T2" y="T3"/>
                  </a:cxn>
                  <a:cxn ang="0">
                    <a:pos x="T4" y="T5"/>
                  </a:cxn>
                </a:cxnLst>
                <a:rect l="0" t="0" r="r" b="b"/>
                <a:pathLst>
                  <a:path w="90" h="69">
                    <a:moveTo>
                      <a:pt x="0" y="18"/>
                    </a:moveTo>
                    <a:cubicBezTo>
                      <a:pt x="37" y="0"/>
                      <a:pt x="72" y="11"/>
                      <a:pt x="90" y="50"/>
                    </a:cubicBezTo>
                    <a:cubicBezTo>
                      <a:pt x="53" y="69"/>
                      <a:pt x="18" y="5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6"/>
              <p:cNvSpPr/>
              <p:nvPr/>
            </p:nvSpPr>
            <p:spPr bwMode="auto">
              <a:xfrm>
                <a:off x="2622551" y="5581650"/>
                <a:ext cx="65088" cy="95250"/>
              </a:xfrm>
              <a:custGeom>
                <a:avLst/>
                <a:gdLst>
                  <a:gd name="T0" fmla="*/ 17 w 63"/>
                  <a:gd name="T1" fmla="*/ 91 h 91"/>
                  <a:gd name="T2" fmla="*/ 49 w 63"/>
                  <a:gd name="T3" fmla="*/ 0 h 91"/>
                  <a:gd name="T4" fmla="*/ 45 w 63"/>
                  <a:gd name="T5" fmla="*/ 69 h 91"/>
                  <a:gd name="T6" fmla="*/ 17 w 63"/>
                  <a:gd name="T7" fmla="*/ 91 h 91"/>
                  <a:gd name="T8" fmla="*/ 17 w 63"/>
                  <a:gd name="T9" fmla="*/ 91 h 91"/>
                </a:gdLst>
                <a:ahLst/>
                <a:cxnLst>
                  <a:cxn ang="0">
                    <a:pos x="T0" y="T1"/>
                  </a:cxn>
                  <a:cxn ang="0">
                    <a:pos x="T2" y="T3"/>
                  </a:cxn>
                  <a:cxn ang="0">
                    <a:pos x="T4" y="T5"/>
                  </a:cxn>
                  <a:cxn ang="0">
                    <a:pos x="T6" y="T7"/>
                  </a:cxn>
                  <a:cxn ang="0">
                    <a:pos x="T8" y="T9"/>
                  </a:cxn>
                </a:cxnLst>
                <a:rect l="0" t="0" r="r" b="b"/>
                <a:pathLst>
                  <a:path w="63" h="91">
                    <a:moveTo>
                      <a:pt x="17" y="91"/>
                    </a:moveTo>
                    <a:cubicBezTo>
                      <a:pt x="0" y="54"/>
                      <a:pt x="8" y="20"/>
                      <a:pt x="49" y="0"/>
                    </a:cubicBezTo>
                    <a:cubicBezTo>
                      <a:pt x="63" y="18"/>
                      <a:pt x="61" y="52"/>
                      <a:pt x="45" y="69"/>
                    </a:cubicBezTo>
                    <a:cubicBezTo>
                      <a:pt x="37" y="78"/>
                      <a:pt x="26" y="84"/>
                      <a:pt x="17" y="91"/>
                    </a:cubicBezTo>
                    <a:cubicBezTo>
                      <a:pt x="17" y="91"/>
                      <a:pt x="17" y="91"/>
                      <a:pt x="1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7"/>
              <p:cNvSpPr/>
              <p:nvPr/>
            </p:nvSpPr>
            <p:spPr bwMode="auto">
              <a:xfrm>
                <a:off x="2103438" y="5667375"/>
                <a:ext cx="93663" cy="69850"/>
              </a:xfrm>
              <a:custGeom>
                <a:avLst/>
                <a:gdLst>
                  <a:gd name="T0" fmla="*/ 90 w 90"/>
                  <a:gd name="T1" fmla="*/ 17 h 68"/>
                  <a:gd name="T2" fmla="*/ 0 w 90"/>
                  <a:gd name="T3" fmla="*/ 50 h 68"/>
                  <a:gd name="T4" fmla="*/ 90 w 90"/>
                  <a:gd name="T5" fmla="*/ 17 h 68"/>
                </a:gdLst>
                <a:ahLst/>
                <a:cxnLst>
                  <a:cxn ang="0">
                    <a:pos x="T0" y="T1"/>
                  </a:cxn>
                  <a:cxn ang="0">
                    <a:pos x="T2" y="T3"/>
                  </a:cxn>
                  <a:cxn ang="0">
                    <a:pos x="T4" y="T5"/>
                  </a:cxn>
                </a:cxnLst>
                <a:rect l="0" t="0" r="r" b="b"/>
                <a:pathLst>
                  <a:path w="90" h="68">
                    <a:moveTo>
                      <a:pt x="90" y="17"/>
                    </a:moveTo>
                    <a:cubicBezTo>
                      <a:pt x="72" y="57"/>
                      <a:pt x="37" y="68"/>
                      <a:pt x="0" y="50"/>
                    </a:cubicBezTo>
                    <a:cubicBezTo>
                      <a:pt x="17" y="10"/>
                      <a:pt x="54" y="0"/>
                      <a:pt x="9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8"/>
              <p:cNvSpPr/>
              <p:nvPr/>
            </p:nvSpPr>
            <p:spPr bwMode="auto">
              <a:xfrm>
                <a:off x="1757363" y="5095875"/>
                <a:ext cx="76200" cy="77788"/>
              </a:xfrm>
              <a:custGeom>
                <a:avLst/>
                <a:gdLst>
                  <a:gd name="T0" fmla="*/ 65 w 74"/>
                  <a:gd name="T1" fmla="*/ 0 h 76"/>
                  <a:gd name="T2" fmla="*/ 4 w 74"/>
                  <a:gd name="T3" fmla="*/ 73 h 76"/>
                  <a:gd name="T4" fmla="*/ 65 w 74"/>
                  <a:gd name="T5" fmla="*/ 0 h 76"/>
                </a:gdLst>
                <a:ahLst/>
                <a:cxnLst>
                  <a:cxn ang="0">
                    <a:pos x="T0" y="T1"/>
                  </a:cxn>
                  <a:cxn ang="0">
                    <a:pos x="T2" y="T3"/>
                  </a:cxn>
                  <a:cxn ang="0">
                    <a:pos x="T4" y="T5"/>
                  </a:cxn>
                </a:cxnLst>
                <a:rect l="0" t="0" r="r" b="b"/>
                <a:pathLst>
                  <a:path w="74" h="76">
                    <a:moveTo>
                      <a:pt x="65" y="0"/>
                    </a:moveTo>
                    <a:cubicBezTo>
                      <a:pt x="74" y="36"/>
                      <a:pt x="40" y="76"/>
                      <a:pt x="4" y="73"/>
                    </a:cubicBezTo>
                    <a:cubicBezTo>
                      <a:pt x="0" y="32"/>
                      <a:pt x="24" y="3"/>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59"/>
              <p:cNvSpPr/>
              <p:nvPr/>
            </p:nvSpPr>
            <p:spPr bwMode="auto">
              <a:xfrm>
                <a:off x="2997201" y="4872038"/>
                <a:ext cx="87313" cy="79375"/>
              </a:xfrm>
              <a:custGeom>
                <a:avLst/>
                <a:gdLst>
                  <a:gd name="T0" fmla="*/ 83 w 83"/>
                  <a:gd name="T1" fmla="*/ 65 h 77"/>
                  <a:gd name="T2" fmla="*/ 0 w 83"/>
                  <a:gd name="T3" fmla="*/ 18 h 77"/>
                  <a:gd name="T4" fmla="*/ 83 w 83"/>
                  <a:gd name="T5" fmla="*/ 65 h 77"/>
                </a:gdLst>
                <a:ahLst/>
                <a:cxnLst>
                  <a:cxn ang="0">
                    <a:pos x="T0" y="T1"/>
                  </a:cxn>
                  <a:cxn ang="0">
                    <a:pos x="T2" y="T3"/>
                  </a:cxn>
                  <a:cxn ang="0">
                    <a:pos x="T4" y="T5"/>
                  </a:cxn>
                </a:cxnLst>
                <a:rect l="0" t="0" r="r" b="b"/>
                <a:pathLst>
                  <a:path w="83" h="77">
                    <a:moveTo>
                      <a:pt x="83" y="65"/>
                    </a:moveTo>
                    <a:cubicBezTo>
                      <a:pt x="40" y="77"/>
                      <a:pt x="11" y="56"/>
                      <a:pt x="0" y="18"/>
                    </a:cubicBezTo>
                    <a:cubicBezTo>
                      <a:pt x="29" y="0"/>
                      <a:pt x="78" y="28"/>
                      <a:pt x="8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0"/>
              <p:cNvSpPr/>
              <p:nvPr/>
            </p:nvSpPr>
            <p:spPr bwMode="auto">
              <a:xfrm>
                <a:off x="3016251" y="4986338"/>
                <a:ext cx="76200" cy="73025"/>
              </a:xfrm>
              <a:custGeom>
                <a:avLst/>
                <a:gdLst>
                  <a:gd name="T0" fmla="*/ 0 w 73"/>
                  <a:gd name="T1" fmla="*/ 5 h 70"/>
                  <a:gd name="T2" fmla="*/ 73 w 73"/>
                  <a:gd name="T3" fmla="*/ 66 h 70"/>
                  <a:gd name="T4" fmla="*/ 0 w 73"/>
                  <a:gd name="T5" fmla="*/ 5 h 70"/>
                </a:gdLst>
                <a:ahLst/>
                <a:cxnLst>
                  <a:cxn ang="0">
                    <a:pos x="T0" y="T1"/>
                  </a:cxn>
                  <a:cxn ang="0">
                    <a:pos x="T2" y="T3"/>
                  </a:cxn>
                  <a:cxn ang="0">
                    <a:pos x="T4" y="T5"/>
                  </a:cxn>
                </a:cxnLst>
                <a:rect l="0" t="0" r="r" b="b"/>
                <a:pathLst>
                  <a:path w="73" h="70">
                    <a:moveTo>
                      <a:pt x="0" y="5"/>
                    </a:moveTo>
                    <a:cubicBezTo>
                      <a:pt x="38" y="0"/>
                      <a:pt x="70" y="21"/>
                      <a:pt x="73" y="66"/>
                    </a:cubicBezTo>
                    <a:cubicBezTo>
                      <a:pt x="34" y="70"/>
                      <a:pt x="3" y="4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1"/>
              <p:cNvSpPr/>
              <p:nvPr/>
            </p:nvSpPr>
            <p:spPr bwMode="auto">
              <a:xfrm>
                <a:off x="1739901" y="5338763"/>
                <a:ext cx="95250" cy="73025"/>
              </a:xfrm>
              <a:custGeom>
                <a:avLst/>
                <a:gdLst>
                  <a:gd name="T0" fmla="*/ 0 w 91"/>
                  <a:gd name="T1" fmla="*/ 18 h 69"/>
                  <a:gd name="T2" fmla="*/ 91 w 91"/>
                  <a:gd name="T3" fmla="*/ 50 h 69"/>
                  <a:gd name="T4" fmla="*/ 0 w 91"/>
                  <a:gd name="T5" fmla="*/ 18 h 69"/>
                </a:gdLst>
                <a:ahLst/>
                <a:cxnLst>
                  <a:cxn ang="0">
                    <a:pos x="T0" y="T1"/>
                  </a:cxn>
                  <a:cxn ang="0">
                    <a:pos x="T2" y="T3"/>
                  </a:cxn>
                  <a:cxn ang="0">
                    <a:pos x="T4" y="T5"/>
                  </a:cxn>
                </a:cxnLst>
                <a:rect l="0" t="0" r="r" b="b"/>
                <a:pathLst>
                  <a:path w="91" h="69">
                    <a:moveTo>
                      <a:pt x="0" y="18"/>
                    </a:moveTo>
                    <a:cubicBezTo>
                      <a:pt x="36" y="0"/>
                      <a:pt x="74" y="13"/>
                      <a:pt x="91" y="50"/>
                    </a:cubicBezTo>
                    <a:cubicBezTo>
                      <a:pt x="56" y="69"/>
                      <a:pt x="18" y="5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62"/>
              <p:cNvSpPr/>
              <p:nvPr/>
            </p:nvSpPr>
            <p:spPr bwMode="auto">
              <a:xfrm>
                <a:off x="2255838" y="5616575"/>
                <a:ext cx="76200" cy="87313"/>
              </a:xfrm>
              <a:custGeom>
                <a:avLst/>
                <a:gdLst>
                  <a:gd name="T0" fmla="*/ 57 w 72"/>
                  <a:gd name="T1" fmla="*/ 84 h 84"/>
                  <a:gd name="T2" fmla="*/ 33 w 72"/>
                  <a:gd name="T3" fmla="*/ 73 h 84"/>
                  <a:gd name="T4" fmla="*/ 9 w 72"/>
                  <a:gd name="T5" fmla="*/ 0 h 84"/>
                  <a:gd name="T6" fmla="*/ 56 w 72"/>
                  <a:gd name="T7" fmla="*/ 84 h 84"/>
                  <a:gd name="T8" fmla="*/ 57 w 72"/>
                  <a:gd name="T9" fmla="*/ 84 h 84"/>
                </a:gdLst>
                <a:ahLst/>
                <a:cxnLst>
                  <a:cxn ang="0">
                    <a:pos x="T0" y="T1"/>
                  </a:cxn>
                  <a:cxn ang="0">
                    <a:pos x="T2" y="T3"/>
                  </a:cxn>
                  <a:cxn ang="0">
                    <a:pos x="T4" y="T5"/>
                  </a:cxn>
                  <a:cxn ang="0">
                    <a:pos x="T6" y="T7"/>
                  </a:cxn>
                  <a:cxn ang="0">
                    <a:pos x="T8" y="T9"/>
                  </a:cxn>
                </a:cxnLst>
                <a:rect l="0" t="0" r="r" b="b"/>
                <a:pathLst>
                  <a:path w="72" h="84">
                    <a:moveTo>
                      <a:pt x="57" y="84"/>
                    </a:moveTo>
                    <a:cubicBezTo>
                      <a:pt x="49" y="81"/>
                      <a:pt x="41" y="77"/>
                      <a:pt x="33" y="73"/>
                    </a:cubicBezTo>
                    <a:cubicBezTo>
                      <a:pt x="8" y="58"/>
                      <a:pt x="0" y="30"/>
                      <a:pt x="9" y="0"/>
                    </a:cubicBezTo>
                    <a:cubicBezTo>
                      <a:pt x="46" y="5"/>
                      <a:pt x="72" y="51"/>
                      <a:pt x="56" y="84"/>
                    </a:cubicBezTo>
                    <a:cubicBezTo>
                      <a:pt x="56" y="84"/>
                      <a:pt x="57" y="84"/>
                      <a:pt x="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63"/>
              <p:cNvSpPr/>
              <p:nvPr/>
            </p:nvSpPr>
            <p:spPr bwMode="auto">
              <a:xfrm>
                <a:off x="2720976" y="5529263"/>
                <a:ext cx="65088" cy="98425"/>
              </a:xfrm>
              <a:custGeom>
                <a:avLst/>
                <a:gdLst>
                  <a:gd name="T0" fmla="*/ 26 w 62"/>
                  <a:gd name="T1" fmla="*/ 94 h 94"/>
                  <a:gd name="T2" fmla="*/ 21 w 62"/>
                  <a:gd name="T3" fmla="*/ 91 h 94"/>
                  <a:gd name="T4" fmla="*/ 39 w 62"/>
                  <a:gd name="T5" fmla="*/ 1 h 94"/>
                  <a:gd name="T6" fmla="*/ 40 w 62"/>
                  <a:gd name="T7" fmla="*/ 0 h 94"/>
                  <a:gd name="T8" fmla="*/ 45 w 62"/>
                  <a:gd name="T9" fmla="*/ 73 h 94"/>
                  <a:gd name="T10" fmla="*/ 26 w 62"/>
                  <a:gd name="T11" fmla="*/ 94 h 94"/>
                  <a:gd name="T12" fmla="*/ 26 w 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62" h="94">
                    <a:moveTo>
                      <a:pt x="26" y="94"/>
                    </a:moveTo>
                    <a:cubicBezTo>
                      <a:pt x="24" y="93"/>
                      <a:pt x="22" y="93"/>
                      <a:pt x="21" y="91"/>
                    </a:cubicBezTo>
                    <a:cubicBezTo>
                      <a:pt x="0" y="60"/>
                      <a:pt x="7" y="21"/>
                      <a:pt x="39" y="1"/>
                    </a:cubicBezTo>
                    <a:cubicBezTo>
                      <a:pt x="39" y="0"/>
                      <a:pt x="40" y="1"/>
                      <a:pt x="40" y="0"/>
                    </a:cubicBezTo>
                    <a:cubicBezTo>
                      <a:pt x="56" y="19"/>
                      <a:pt x="62" y="50"/>
                      <a:pt x="45" y="73"/>
                    </a:cubicBezTo>
                    <a:cubicBezTo>
                      <a:pt x="40" y="81"/>
                      <a:pt x="32" y="87"/>
                      <a:pt x="26" y="94"/>
                    </a:cubicBezTo>
                    <a:cubicBezTo>
                      <a:pt x="26" y="94"/>
                      <a:pt x="26" y="94"/>
                      <a:pt x="2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64"/>
              <p:cNvSpPr/>
              <p:nvPr/>
            </p:nvSpPr>
            <p:spPr bwMode="auto">
              <a:xfrm>
                <a:off x="1684338" y="4851400"/>
                <a:ext cx="74613" cy="84138"/>
              </a:xfrm>
              <a:custGeom>
                <a:avLst/>
                <a:gdLst>
                  <a:gd name="T0" fmla="*/ 12 w 71"/>
                  <a:gd name="T1" fmla="*/ 0 h 82"/>
                  <a:gd name="T2" fmla="*/ 60 w 71"/>
                  <a:gd name="T3" fmla="*/ 82 h 82"/>
                  <a:gd name="T4" fmla="*/ 12 w 71"/>
                  <a:gd name="T5" fmla="*/ 0 h 82"/>
                </a:gdLst>
                <a:ahLst/>
                <a:cxnLst>
                  <a:cxn ang="0">
                    <a:pos x="T0" y="T1"/>
                  </a:cxn>
                  <a:cxn ang="0">
                    <a:pos x="T2" y="T3"/>
                  </a:cxn>
                  <a:cxn ang="0">
                    <a:pos x="T4" y="T5"/>
                  </a:cxn>
                </a:cxnLst>
                <a:rect l="0" t="0" r="r" b="b"/>
                <a:pathLst>
                  <a:path w="71" h="82">
                    <a:moveTo>
                      <a:pt x="12" y="0"/>
                    </a:moveTo>
                    <a:cubicBezTo>
                      <a:pt x="53" y="10"/>
                      <a:pt x="71" y="43"/>
                      <a:pt x="60" y="82"/>
                    </a:cubicBezTo>
                    <a:cubicBezTo>
                      <a:pt x="24" y="79"/>
                      <a:pt x="0" y="39"/>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Freeform 7"/>
            <p:cNvSpPr>
              <a:spLocks noEditPoints="1"/>
            </p:cNvSpPr>
            <p:nvPr/>
          </p:nvSpPr>
          <p:spPr bwMode="auto">
            <a:xfrm>
              <a:off x="5814594" y="1119214"/>
              <a:ext cx="586882" cy="3222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grpFill/>
            <a:ln w="9525">
              <a:noFill/>
              <a:round/>
            </a:ln>
          </p:spPr>
          <p:style>
            <a:lnRef idx="2">
              <a:schemeClr val="dk1"/>
            </a:lnRef>
            <a:fillRef idx="1">
              <a:schemeClr val="lt1"/>
            </a:fillRef>
            <a:effectRef idx="0">
              <a:schemeClr val="dk1"/>
            </a:effectRef>
            <a:fontRef idx="minor">
              <a:schemeClr val="dk1"/>
            </a:fontRef>
          </p:style>
          <p:txBody>
            <a:bodyPr vert="horz" wrap="square" lIns="128580" tIns="64290" rIns="128580" bIns="64290" numCol="1" anchor="t" anchorCtr="0" compatLnSpc="1"/>
            <a:lstStyle/>
            <a:p>
              <a:endParaRPr lang="zh-CN" altLang="en-US">
                <a:solidFill>
                  <a:prstClr val="black"/>
                </a:solidFill>
              </a:endParaRP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1138948" y="220042"/>
            <a:ext cx="62280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sym typeface="+mn-ea"/>
              </a:rPr>
              <a:t>典型类型化侵权规定</a:t>
            </a:r>
            <a:r>
              <a:rPr lang="en-US" altLang="zh-CN" sz="2800" dirty="0">
                <a:solidFill>
                  <a:schemeClr val="accent2"/>
                </a:solidFill>
                <a:sym typeface="+mn-ea"/>
              </a:rPr>
              <a:t>——</a:t>
            </a:r>
            <a:r>
              <a:rPr lang="zh-CN" altLang="en-US" sz="2800" dirty="0">
                <a:solidFill>
                  <a:schemeClr val="accent2"/>
                </a:solidFill>
                <a:sym typeface="+mn-ea"/>
              </a:rPr>
              <a:t>医疗损害责任</a:t>
            </a:r>
            <a:endParaRPr lang="zh-CN" altLang="en-US" sz="2800" dirty="0">
              <a:solidFill>
                <a:schemeClr val="accent2"/>
              </a:solidFill>
            </a:endParaRPr>
          </a:p>
        </p:txBody>
      </p:sp>
      <p:sp>
        <p:nvSpPr>
          <p:cNvPr id="39"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02</a:t>
            </a:r>
            <a:endParaRPr lang="zh-CN" altLang="en-US" sz="2000" dirty="0">
              <a:solidFill>
                <a:srgbClr val="FFFDD7"/>
              </a:solidFill>
              <a:latin typeface="+mj-ea"/>
              <a:ea typeface="+mj-ea"/>
            </a:endParaRPr>
          </a:p>
        </p:txBody>
      </p:sp>
      <p:sp>
        <p:nvSpPr>
          <p:cNvPr id="147" name="文本框 146"/>
          <p:cNvSpPr txBox="1"/>
          <p:nvPr/>
        </p:nvSpPr>
        <p:spPr>
          <a:xfrm>
            <a:off x="551815" y="1122680"/>
            <a:ext cx="11035665" cy="5164455"/>
          </a:xfrm>
          <a:prstGeom prst="rect">
            <a:avLst/>
          </a:prstGeom>
          <a:noFill/>
        </p:spPr>
        <p:txBody>
          <a:bodyPr wrap="square" rtlCol="0">
            <a:noAutofit/>
          </a:bodyPr>
          <a:p>
            <a:pPr indent="0" fontAlgn="auto">
              <a:lnSpc>
                <a:spcPct val="200000"/>
              </a:lnSpc>
            </a:pPr>
            <a:r>
              <a:rPr lang="zh-CN" altLang="en-US" dirty="0">
                <a:solidFill>
                  <a:schemeClr val="accent2"/>
                </a:solidFill>
                <a:latin typeface="+mj-ea"/>
                <a:ea typeface="+mj-ea"/>
                <a:sym typeface="+mn-ea"/>
              </a:rPr>
              <a:t>医疗损害责任（第</a:t>
            </a:r>
            <a:r>
              <a:rPr lang="en-US" altLang="zh-CN" dirty="0">
                <a:solidFill>
                  <a:schemeClr val="accent2"/>
                </a:solidFill>
                <a:latin typeface="+mj-ea"/>
                <a:ea typeface="+mj-ea"/>
                <a:sym typeface="+mn-ea"/>
              </a:rPr>
              <a:t>1224-1228</a:t>
            </a:r>
            <a:r>
              <a:rPr lang="zh-CN" altLang="en-US" dirty="0">
                <a:solidFill>
                  <a:schemeClr val="accent2"/>
                </a:solidFill>
                <a:latin typeface="+mj-ea"/>
                <a:ea typeface="+mj-ea"/>
                <a:sym typeface="+mn-ea"/>
              </a:rPr>
              <a:t>条）</a:t>
            </a:r>
            <a:endParaRPr lang="zh-CN" altLang="en-US"/>
          </a:p>
          <a:p>
            <a:pPr indent="0" fontAlgn="auto">
              <a:lnSpc>
                <a:spcPts val="2500"/>
              </a:lnSpc>
            </a:pPr>
            <a:r>
              <a:rPr lang="zh-CN" altLang="en-US" sz="1400" b="1"/>
              <a:t>第一千二百二十四条</a:t>
            </a:r>
            <a:r>
              <a:rPr lang="zh-CN" altLang="en-US" sz="1400"/>
              <a:t>　患者在诊疗活动中受到损害，有下列情形之一的，医疗机构</a:t>
            </a:r>
            <a:r>
              <a:rPr lang="zh-CN" altLang="en-US" sz="1400">
                <a:solidFill>
                  <a:srgbClr val="FF0000"/>
                </a:solidFill>
                <a:effectLst>
                  <a:outerShdw blurRad="38100" dist="19050" dir="2700000" algn="tl" rotWithShape="0">
                    <a:schemeClr val="dk1">
                      <a:alpha val="40000"/>
                    </a:schemeClr>
                  </a:outerShdw>
                </a:effectLst>
              </a:rPr>
              <a:t>不承担</a:t>
            </a:r>
            <a:r>
              <a:rPr lang="zh-CN" altLang="en-US" sz="1400"/>
              <a:t>赔偿责任：</a:t>
            </a:r>
            <a:endParaRPr lang="en-US" altLang="zh-CN" sz="1400"/>
          </a:p>
          <a:p>
            <a:pPr indent="0" fontAlgn="auto">
              <a:lnSpc>
                <a:spcPts val="2500"/>
              </a:lnSpc>
            </a:pPr>
            <a:r>
              <a:rPr lang="zh-CN" altLang="en-US" sz="1400"/>
              <a:t>（一）患者或者其近亲属不配合医疗机构进行符合诊疗规范的诊疗；</a:t>
            </a:r>
            <a:endParaRPr lang="en-US" altLang="zh-CN" sz="1400"/>
          </a:p>
          <a:p>
            <a:pPr indent="0" fontAlgn="auto">
              <a:lnSpc>
                <a:spcPts val="2500"/>
              </a:lnSpc>
            </a:pPr>
            <a:r>
              <a:rPr lang="zh-CN" altLang="en-US" sz="1400"/>
              <a:t>（二）医务人员在抢救生命垂危的患者等紧急情况下已经尽到合理诊疗义务；</a:t>
            </a:r>
            <a:endParaRPr lang="en-US" altLang="zh-CN" sz="1400"/>
          </a:p>
          <a:p>
            <a:pPr indent="0" fontAlgn="auto">
              <a:lnSpc>
                <a:spcPts val="2500"/>
              </a:lnSpc>
            </a:pPr>
            <a:r>
              <a:rPr lang="zh-CN" altLang="en-US" sz="1400"/>
              <a:t>（三）限于当时的医疗水平难以诊疗。</a:t>
            </a:r>
            <a:endParaRPr lang="en-US" altLang="zh-CN" sz="1400"/>
          </a:p>
          <a:p>
            <a:pPr algn="l" fontAlgn="auto">
              <a:lnSpc>
                <a:spcPts val="2500"/>
              </a:lnSpc>
              <a:buClrTx/>
              <a:buSzTx/>
              <a:buFontTx/>
            </a:pPr>
            <a:r>
              <a:rPr lang="zh-CN" altLang="en-US" sz="1400">
                <a:solidFill>
                  <a:srgbClr val="FF0000"/>
                </a:solidFill>
                <a:effectLst>
                  <a:outerShdw blurRad="38100" dist="19050" dir="2700000" algn="tl" rotWithShape="0">
                    <a:schemeClr val="dk1">
                      <a:alpha val="40000"/>
                    </a:schemeClr>
                  </a:outerShdw>
                </a:effectLst>
              </a:rPr>
              <a:t>前款第一项情形中，医疗机构或者其医务人员也有过错的，应当承担相应的赔偿责任。</a:t>
            </a:r>
            <a:endParaRPr lang="zh-CN" altLang="en-US" sz="1400">
              <a:solidFill>
                <a:srgbClr val="FF0000"/>
              </a:solidFill>
              <a:effectLst>
                <a:outerShdw blurRad="38100" dist="19050" dir="2700000" algn="tl" rotWithShape="0">
                  <a:schemeClr val="dk1">
                    <a:alpha val="40000"/>
                  </a:schemeClr>
                </a:outerShdw>
              </a:effectLst>
            </a:endParaRPr>
          </a:p>
          <a:p>
            <a:pPr indent="0" fontAlgn="auto">
              <a:lnSpc>
                <a:spcPts val="2500"/>
              </a:lnSpc>
            </a:pPr>
            <a:r>
              <a:rPr lang="zh-CN" altLang="en-US" sz="1400" b="1"/>
              <a:t>第一千二百二十五条</a:t>
            </a:r>
            <a:r>
              <a:rPr lang="zh-CN" altLang="en-US" sz="1400"/>
              <a:t>　医疗机构及其医务人员应当按照规定填写并妥善保管住院志、医嘱单、检验报告、手术及麻醉记录、病理资料、护理记录等病历资料。</a:t>
            </a:r>
            <a:endParaRPr lang="zh-CN" altLang="en-US" sz="1400"/>
          </a:p>
          <a:p>
            <a:pPr indent="0" fontAlgn="auto">
              <a:lnSpc>
                <a:spcPts val="2500"/>
              </a:lnSpc>
            </a:pPr>
            <a:r>
              <a:rPr lang="zh-CN" altLang="en-US" sz="1400"/>
              <a:t>患者要求查阅、复制前款规定的病历资料的，医疗机构应当及时提供。</a:t>
            </a:r>
            <a:endParaRPr lang="en-US" altLang="zh-CN" sz="1400"/>
          </a:p>
          <a:p>
            <a:pPr indent="0" fontAlgn="auto">
              <a:lnSpc>
                <a:spcPts val="2500"/>
              </a:lnSpc>
            </a:pPr>
            <a:r>
              <a:rPr lang="zh-CN" altLang="en-US" sz="1400" b="1"/>
              <a:t>第一千二百二十六条</a:t>
            </a:r>
            <a:r>
              <a:rPr lang="zh-CN" altLang="en-US" sz="1400"/>
              <a:t>　医疗机构及其医务人员</a:t>
            </a:r>
            <a:r>
              <a:rPr lang="zh-CN" altLang="en-US" sz="1400">
                <a:solidFill>
                  <a:srgbClr val="FF0000"/>
                </a:solidFill>
                <a:effectLst>
                  <a:outerShdw blurRad="38100" dist="19050" dir="2700000" algn="tl" rotWithShape="0">
                    <a:schemeClr val="dk1">
                      <a:alpha val="40000"/>
                    </a:schemeClr>
                  </a:outerShdw>
                </a:effectLst>
              </a:rPr>
              <a:t>应当对患者的隐私和个人信息保密。</a:t>
            </a:r>
            <a:r>
              <a:rPr lang="zh-CN" altLang="en-US" sz="1400"/>
              <a:t>泄露患者的隐私和个人信息，或者未经患者同意公开其病历资料的，应当承担侵权责任。</a:t>
            </a:r>
            <a:endParaRPr lang="zh-CN" altLang="en-US" sz="1400"/>
          </a:p>
          <a:p>
            <a:pPr indent="0" fontAlgn="auto">
              <a:lnSpc>
                <a:spcPts val="2500"/>
              </a:lnSpc>
            </a:pPr>
            <a:r>
              <a:rPr lang="zh-CN" altLang="en-US" sz="1400" b="1"/>
              <a:t>第一千二百二十七条</a:t>
            </a:r>
            <a:r>
              <a:rPr lang="zh-CN" altLang="en-US" sz="1400"/>
              <a:t>　医疗机构及其医务人员</a:t>
            </a:r>
            <a:r>
              <a:rPr lang="zh-CN" altLang="en-US" sz="1400">
                <a:solidFill>
                  <a:srgbClr val="FF0000"/>
                </a:solidFill>
                <a:effectLst>
                  <a:outerShdw blurRad="38100" dist="19050" dir="2700000" algn="tl" rotWithShape="0">
                    <a:schemeClr val="dk1">
                      <a:alpha val="40000"/>
                    </a:schemeClr>
                  </a:outerShdw>
                </a:effectLst>
              </a:rPr>
              <a:t>不得违反诊疗规范实施不必要的检查。</a:t>
            </a:r>
            <a:endParaRPr lang="zh-CN" altLang="en-US" sz="1400"/>
          </a:p>
          <a:p>
            <a:pPr indent="0" fontAlgn="auto">
              <a:lnSpc>
                <a:spcPts val="2500"/>
              </a:lnSpc>
            </a:pPr>
            <a:r>
              <a:rPr lang="zh-CN" altLang="en-US" sz="1400" b="1"/>
              <a:t>第一千二百二十八条</a:t>
            </a:r>
            <a:r>
              <a:rPr lang="zh-CN" altLang="en-US" sz="1400"/>
              <a:t>　医疗机构及其医务人员的合法权益受法律保护。</a:t>
            </a:r>
            <a:endParaRPr lang="zh-CN" altLang="en-US" sz="1400"/>
          </a:p>
          <a:p>
            <a:pPr algn="l" fontAlgn="auto">
              <a:lnSpc>
                <a:spcPts val="2500"/>
              </a:lnSpc>
              <a:buClrTx/>
              <a:buSzTx/>
              <a:buFontTx/>
            </a:pPr>
            <a:r>
              <a:rPr lang="zh-CN" altLang="en-US" sz="1400">
                <a:solidFill>
                  <a:srgbClr val="FF0000"/>
                </a:solidFill>
                <a:effectLst>
                  <a:outerShdw blurRad="38100" dist="19050" dir="2700000" algn="tl" rotWithShape="0">
                    <a:schemeClr val="dk1">
                      <a:alpha val="40000"/>
                    </a:schemeClr>
                  </a:outerShdw>
                </a:effectLst>
              </a:rPr>
              <a:t>干扰医疗秩序，妨碍医务人员工作、生活，侵害医务人员合法权益的，应当依法承担法律责任。</a:t>
            </a:r>
            <a:endParaRPr lang="zh-CN" altLang="en-US" sz="1400">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24"/>
          <p:cNvSpPr txBox="1"/>
          <p:nvPr/>
        </p:nvSpPr>
        <p:spPr>
          <a:xfrm>
            <a:off x="4480559" y="3043644"/>
            <a:ext cx="3230880" cy="829945"/>
          </a:xfrm>
          <a:prstGeom prst="rect">
            <a:avLst/>
          </a:prstGeom>
          <a:noFill/>
        </p:spPr>
        <p:txBody>
          <a:bodyPr wrap="none" rtlCol="0" anchor="ctr">
            <a:spAutoFit/>
          </a:bodyPr>
          <a:lstStyle>
            <a:defPPr>
              <a:defRPr lang="zh-CN"/>
            </a:defPPr>
            <a:lvl1pPr algn="ctr">
              <a:defRPr sz="60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sz="4800" dirty="0">
                <a:solidFill>
                  <a:srgbClr val="FFFDD7"/>
                </a:solidFill>
                <a:effectLst/>
              </a:rPr>
              <a:t>意义</a:t>
            </a:r>
            <a:r>
              <a:rPr lang="zh-CN" altLang="en-US" sz="4800" dirty="0">
                <a:solidFill>
                  <a:srgbClr val="FFFDD7"/>
                </a:solidFill>
                <a:effectLst/>
              </a:rPr>
              <a:t>与价值</a:t>
            </a:r>
            <a:endParaRPr lang="zh-CN" altLang="en-US" sz="4800" dirty="0">
              <a:solidFill>
                <a:srgbClr val="FFFDD7"/>
              </a:solidFill>
              <a:effectLst/>
            </a:endParaRPr>
          </a:p>
        </p:txBody>
      </p:sp>
      <p:sp>
        <p:nvSpPr>
          <p:cNvPr id="8" name="文本框 7"/>
          <p:cNvSpPr txBox="1"/>
          <p:nvPr/>
        </p:nvSpPr>
        <p:spPr>
          <a:xfrm>
            <a:off x="2969751" y="3873446"/>
            <a:ext cx="6254795" cy="713681"/>
          </a:xfrm>
          <a:prstGeom prst="rect">
            <a:avLst/>
          </a:prstGeom>
          <a:noFill/>
        </p:spPr>
        <p:txBody>
          <a:bodyPr wrap="square" rtlCol="0" anchor="ctr">
            <a:noAutofit/>
          </a:bodyPr>
          <a:lstStyle>
            <a:defPPr>
              <a:defRPr lang="zh-CN"/>
            </a:defPPr>
            <a:lvl1pPr>
              <a:lnSpc>
                <a:spcPct val="130000"/>
              </a:lnSpc>
              <a:defRPr sz="1200">
                <a:solidFill>
                  <a:schemeClr val="tx2"/>
                </a:solidFill>
                <a:latin typeface="Open Sans Light"/>
                <a:cs typeface="Open Sans Light"/>
              </a:defRPr>
            </a:lvl1pPr>
          </a:lstStyle>
          <a:p>
            <a:pPr algn="ctr"/>
            <a:r>
              <a:rPr lang="en-US" altLang="zh-CN" sz="1600" dirty="0">
                <a:solidFill>
                  <a:srgbClr val="FFFDD7"/>
                </a:solidFill>
                <a:sym typeface="+mn-lt"/>
              </a:rPr>
              <a:t>Meaning and Value</a:t>
            </a:r>
            <a:endParaRPr lang="en-US" altLang="zh-CN" sz="1600" dirty="0">
              <a:solidFill>
                <a:srgbClr val="FFFDD7"/>
              </a:solidFill>
              <a:sym typeface="+mn-lt"/>
            </a:endParaRPr>
          </a:p>
        </p:txBody>
      </p:sp>
      <p:cxnSp>
        <p:nvCxnSpPr>
          <p:cNvPr id="10" name="直接连接符 9"/>
          <p:cNvCxnSpPr/>
          <p:nvPr/>
        </p:nvCxnSpPr>
        <p:spPr>
          <a:xfrm>
            <a:off x="5651676" y="5157192"/>
            <a:ext cx="8909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bwMode="auto">
          <a:xfrm>
            <a:off x="5645174" y="1732745"/>
            <a:ext cx="902093" cy="1023094"/>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rgbClr val="FFFDD7"/>
          </a:solidFill>
          <a:ln w="95250">
            <a:noFill/>
          </a:ln>
          <a:effectLst>
            <a:outerShdw blurRad="381000" dist="304800" dir="8100000" algn="tr" rotWithShape="0">
              <a:prstClr val="black">
                <a:alpha val="1000"/>
              </a:prstClr>
            </a:outerShdw>
          </a:effectLst>
        </p:spPr>
        <p:txBody>
          <a:bodyPr vert="horz" wrap="square" lIns="91440" tIns="45720" rIns="91440" bIns="45720" numCol="1" anchor="ctr" anchorCtr="0" compatLnSpc="1"/>
          <a:lstStyle/>
          <a:p>
            <a:pPr algn="ctr"/>
            <a:r>
              <a:rPr lang="en-US" altLang="zh-CN" sz="3600" dirty="0" smtClean="0">
                <a:solidFill>
                  <a:schemeClr val="accent2"/>
                </a:solidFill>
                <a:latin typeface="+mj-ea"/>
                <a:ea typeface="+mj-ea"/>
              </a:rPr>
              <a:t>03</a:t>
            </a:r>
            <a:endParaRPr lang="zh-CN" altLang="en-US" sz="3600" dirty="0">
              <a:solidFill>
                <a:schemeClr val="accent2"/>
              </a:solidFill>
              <a:latin typeface="+mj-ea"/>
              <a:ea typeface="+mj-ea"/>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2"/>
          <p:cNvSpPr/>
          <p:nvPr/>
        </p:nvSpPr>
        <p:spPr>
          <a:xfrm>
            <a:off x="119379" y="1197077"/>
            <a:ext cx="12192001" cy="4713216"/>
          </a:xfrm>
          <a:custGeom>
            <a:avLst/>
            <a:gdLst>
              <a:gd name="connsiteX0" fmla="*/ 0 w 12552218"/>
              <a:gd name="connsiteY0" fmla="*/ 4886036 h 4886036"/>
              <a:gd name="connsiteX1" fmla="*/ 1431636 w 12552218"/>
              <a:gd name="connsiteY1" fmla="*/ 3814618 h 4886036"/>
              <a:gd name="connsiteX2" fmla="*/ 2974109 w 12552218"/>
              <a:gd name="connsiteY2" fmla="*/ 4017818 h 4886036"/>
              <a:gd name="connsiteX3" fmla="*/ 4904509 w 12552218"/>
              <a:gd name="connsiteY3" fmla="*/ 2641600 h 4886036"/>
              <a:gd name="connsiteX4" fmla="*/ 8220363 w 12552218"/>
              <a:gd name="connsiteY4" fmla="*/ 2346036 h 4886036"/>
              <a:gd name="connsiteX5" fmla="*/ 9975272 w 12552218"/>
              <a:gd name="connsiteY5" fmla="*/ 858982 h 4886036"/>
              <a:gd name="connsiteX6" fmla="*/ 12552218 w 12552218"/>
              <a:gd name="connsiteY6" fmla="*/ 0 h 4886036"/>
              <a:gd name="connsiteX0-1" fmla="*/ 0 w 11673184"/>
              <a:gd name="connsiteY0-2" fmla="*/ 4599709 h 4599709"/>
              <a:gd name="connsiteX1-3" fmla="*/ 1431636 w 11673184"/>
              <a:gd name="connsiteY1-4" fmla="*/ 3528291 h 4599709"/>
              <a:gd name="connsiteX2-5" fmla="*/ 2974109 w 11673184"/>
              <a:gd name="connsiteY2-6" fmla="*/ 3731491 h 4599709"/>
              <a:gd name="connsiteX3-7" fmla="*/ 4904509 w 11673184"/>
              <a:gd name="connsiteY3-8" fmla="*/ 2355273 h 4599709"/>
              <a:gd name="connsiteX4-9" fmla="*/ 8220363 w 11673184"/>
              <a:gd name="connsiteY4-10" fmla="*/ 2059709 h 4599709"/>
              <a:gd name="connsiteX5-11" fmla="*/ 9975272 w 11673184"/>
              <a:gd name="connsiteY5-12" fmla="*/ 572655 h 4599709"/>
              <a:gd name="connsiteX6-13" fmla="*/ 11673184 w 11673184"/>
              <a:gd name="connsiteY6-14" fmla="*/ 0 h 4599709"/>
              <a:gd name="connsiteX0-15" fmla="*/ 0 w 11191134"/>
              <a:gd name="connsiteY0-16" fmla="*/ 4645891 h 4645891"/>
              <a:gd name="connsiteX1-17" fmla="*/ 1431636 w 11191134"/>
              <a:gd name="connsiteY1-18" fmla="*/ 3574473 h 4645891"/>
              <a:gd name="connsiteX2-19" fmla="*/ 2974109 w 11191134"/>
              <a:gd name="connsiteY2-20" fmla="*/ 3777673 h 4645891"/>
              <a:gd name="connsiteX3-21" fmla="*/ 4904509 w 11191134"/>
              <a:gd name="connsiteY3-22" fmla="*/ 2401455 h 4645891"/>
              <a:gd name="connsiteX4-23" fmla="*/ 8220363 w 11191134"/>
              <a:gd name="connsiteY4-24" fmla="*/ 2105891 h 4645891"/>
              <a:gd name="connsiteX5-25" fmla="*/ 9975272 w 11191134"/>
              <a:gd name="connsiteY5-26" fmla="*/ 618837 h 4645891"/>
              <a:gd name="connsiteX6-27" fmla="*/ 11191134 w 11191134"/>
              <a:gd name="connsiteY6-28" fmla="*/ 0 h 4645891"/>
              <a:gd name="connsiteX0-29" fmla="*/ 0 w 11191134"/>
              <a:gd name="connsiteY0-30" fmla="*/ 4645891 h 4645891"/>
              <a:gd name="connsiteX1-31" fmla="*/ 1431636 w 11191134"/>
              <a:gd name="connsiteY1-32" fmla="*/ 3574473 h 4645891"/>
              <a:gd name="connsiteX2-33" fmla="*/ 2974109 w 11191134"/>
              <a:gd name="connsiteY2-34" fmla="*/ 3777673 h 4645891"/>
              <a:gd name="connsiteX3-35" fmla="*/ 4904509 w 11191134"/>
              <a:gd name="connsiteY3-36" fmla="*/ 2401455 h 4645891"/>
              <a:gd name="connsiteX4-37" fmla="*/ 8220363 w 11191134"/>
              <a:gd name="connsiteY4-38" fmla="*/ 2105891 h 4645891"/>
              <a:gd name="connsiteX5-39" fmla="*/ 9975272 w 11191134"/>
              <a:gd name="connsiteY5-40" fmla="*/ 618837 h 4645891"/>
              <a:gd name="connsiteX6-41" fmla="*/ 11191134 w 11191134"/>
              <a:gd name="connsiteY6-42" fmla="*/ 0 h 4645891"/>
              <a:gd name="connsiteX0-43" fmla="*/ 0 w 11191134"/>
              <a:gd name="connsiteY0-44" fmla="*/ 4645891 h 4645891"/>
              <a:gd name="connsiteX1-45" fmla="*/ 1431636 w 11191134"/>
              <a:gd name="connsiteY1-46" fmla="*/ 3574473 h 4645891"/>
              <a:gd name="connsiteX2-47" fmla="*/ 3239237 w 11191134"/>
              <a:gd name="connsiteY2-48" fmla="*/ 3415723 h 4645891"/>
              <a:gd name="connsiteX3-49" fmla="*/ 4904509 w 11191134"/>
              <a:gd name="connsiteY3-50" fmla="*/ 2401455 h 4645891"/>
              <a:gd name="connsiteX4-51" fmla="*/ 8220363 w 11191134"/>
              <a:gd name="connsiteY4-52" fmla="*/ 2105891 h 4645891"/>
              <a:gd name="connsiteX5-53" fmla="*/ 9975272 w 11191134"/>
              <a:gd name="connsiteY5-54" fmla="*/ 618837 h 4645891"/>
              <a:gd name="connsiteX6-55" fmla="*/ 11191134 w 11191134"/>
              <a:gd name="connsiteY6-56" fmla="*/ 0 h 4645891"/>
              <a:gd name="connsiteX0-57" fmla="*/ 0 w 11191134"/>
              <a:gd name="connsiteY0-58" fmla="*/ 4645891 h 4645891"/>
              <a:gd name="connsiteX1-59" fmla="*/ 1431636 w 11191134"/>
              <a:gd name="connsiteY1-60" fmla="*/ 3574473 h 4645891"/>
              <a:gd name="connsiteX2-61" fmla="*/ 3239237 w 11191134"/>
              <a:gd name="connsiteY2-62" fmla="*/ 3415723 h 4645891"/>
              <a:gd name="connsiteX3-63" fmla="*/ 4904509 w 11191134"/>
              <a:gd name="connsiteY3-64" fmla="*/ 2401455 h 4645891"/>
              <a:gd name="connsiteX4-65" fmla="*/ 8210912 w 11191134"/>
              <a:gd name="connsiteY4-66" fmla="*/ 1995054 h 4645891"/>
              <a:gd name="connsiteX5-67" fmla="*/ 9975272 w 11191134"/>
              <a:gd name="connsiteY5-68" fmla="*/ 618837 h 4645891"/>
              <a:gd name="connsiteX6-69" fmla="*/ 11191134 w 11191134"/>
              <a:gd name="connsiteY6-70" fmla="*/ 0 h 4645891"/>
              <a:gd name="connsiteX0-71" fmla="*/ 0 w 11191134"/>
              <a:gd name="connsiteY0-72" fmla="*/ 4645891 h 4645891"/>
              <a:gd name="connsiteX1-73" fmla="*/ 1431636 w 11191134"/>
              <a:gd name="connsiteY1-74" fmla="*/ 3574473 h 4645891"/>
              <a:gd name="connsiteX2-75" fmla="*/ 3267592 w 11191134"/>
              <a:gd name="connsiteY2-76" fmla="*/ 3351069 h 4645891"/>
              <a:gd name="connsiteX3-77" fmla="*/ 4904509 w 11191134"/>
              <a:gd name="connsiteY3-78" fmla="*/ 2401455 h 4645891"/>
              <a:gd name="connsiteX4-79" fmla="*/ 8210912 w 11191134"/>
              <a:gd name="connsiteY4-80" fmla="*/ 1995054 h 4645891"/>
              <a:gd name="connsiteX5-81" fmla="*/ 9975272 w 11191134"/>
              <a:gd name="connsiteY5-82" fmla="*/ 618837 h 4645891"/>
              <a:gd name="connsiteX6-83" fmla="*/ 11191134 w 11191134"/>
              <a:gd name="connsiteY6-84" fmla="*/ 0 h 4645891"/>
              <a:gd name="connsiteX0-85" fmla="*/ 0 w 11191134"/>
              <a:gd name="connsiteY0-86" fmla="*/ 4645891 h 4645891"/>
              <a:gd name="connsiteX1-87" fmla="*/ 1346568 w 11191134"/>
              <a:gd name="connsiteY1-88" fmla="*/ 3666837 h 4645891"/>
              <a:gd name="connsiteX2-89" fmla="*/ 3267592 w 11191134"/>
              <a:gd name="connsiteY2-90" fmla="*/ 3351069 h 4645891"/>
              <a:gd name="connsiteX3-91" fmla="*/ 4904509 w 11191134"/>
              <a:gd name="connsiteY3-92" fmla="*/ 2401455 h 4645891"/>
              <a:gd name="connsiteX4-93" fmla="*/ 8210912 w 11191134"/>
              <a:gd name="connsiteY4-94" fmla="*/ 1995054 h 4645891"/>
              <a:gd name="connsiteX5-95" fmla="*/ 9975272 w 11191134"/>
              <a:gd name="connsiteY5-96" fmla="*/ 618837 h 4645891"/>
              <a:gd name="connsiteX6-97" fmla="*/ 11191134 w 11191134"/>
              <a:gd name="connsiteY6-98" fmla="*/ 0 h 46458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91134" h="4645891">
                <a:moveTo>
                  <a:pt x="0" y="4645891"/>
                </a:moveTo>
                <a:cubicBezTo>
                  <a:pt x="467975" y="4182533"/>
                  <a:pt x="801969" y="3882641"/>
                  <a:pt x="1346568" y="3666837"/>
                </a:cubicBezTo>
                <a:cubicBezTo>
                  <a:pt x="1891167" y="3451033"/>
                  <a:pt x="2674602" y="3561966"/>
                  <a:pt x="3267592" y="3351069"/>
                </a:cubicBezTo>
                <a:cubicBezTo>
                  <a:pt x="3860582" y="3140172"/>
                  <a:pt x="4080622" y="2627458"/>
                  <a:pt x="4904509" y="2401455"/>
                </a:cubicBezTo>
                <a:cubicBezTo>
                  <a:pt x="5728396" y="2175453"/>
                  <a:pt x="7365785" y="2292157"/>
                  <a:pt x="8210912" y="1995054"/>
                </a:cubicBezTo>
                <a:cubicBezTo>
                  <a:pt x="9056039" y="1697951"/>
                  <a:pt x="9480144" y="969819"/>
                  <a:pt x="9975272" y="618837"/>
                </a:cubicBezTo>
                <a:cubicBezTo>
                  <a:pt x="10470401" y="267855"/>
                  <a:pt x="10920326" y="372533"/>
                  <a:pt x="11191134" y="0"/>
                </a:cubicBezTo>
              </a:path>
            </a:pathLst>
          </a:cu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endParaRPr>
          </a:p>
        </p:txBody>
      </p:sp>
      <p:sp>
        <p:nvSpPr>
          <p:cNvPr id="18" name="椭圆 17"/>
          <p:cNvSpPr/>
          <p:nvPr>
            <p:custDataLst>
              <p:tags r:id="rId1"/>
            </p:custDataLst>
          </p:nvPr>
        </p:nvSpPr>
        <p:spPr>
          <a:xfrm>
            <a:off x="1344076" y="4717428"/>
            <a:ext cx="267784" cy="267784"/>
          </a:xfrm>
          <a:prstGeom prst="ellipse">
            <a:avLst/>
          </a:prstGeom>
          <a:solidFill>
            <a:schemeClr val="accent2"/>
          </a:solidFill>
          <a:ln w="28575">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OPPOSans R" panose="00020600040101010101" pitchFamily="18" charset="-122"/>
            </a:endParaRPr>
          </a:p>
        </p:txBody>
      </p:sp>
      <p:cxnSp>
        <p:nvCxnSpPr>
          <p:cNvPr id="21" name="直接连接符 20"/>
          <p:cNvCxnSpPr/>
          <p:nvPr>
            <p:custDataLst>
              <p:tags r:id="rId2"/>
            </p:custDataLst>
          </p:nvPr>
        </p:nvCxnSpPr>
        <p:spPr>
          <a:xfrm flipH="1" flipV="1">
            <a:off x="1487493" y="2780812"/>
            <a:ext cx="635" cy="184340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3"/>
            </p:custDataLst>
          </p:nvPr>
        </p:nvSpPr>
        <p:spPr>
          <a:xfrm>
            <a:off x="8273038" y="3177168"/>
            <a:ext cx="267784" cy="267784"/>
          </a:xfrm>
          <a:prstGeom prst="ellipse">
            <a:avLst/>
          </a:prstGeom>
          <a:solidFill>
            <a:schemeClr val="accent2"/>
          </a:solidFill>
          <a:ln w="28575">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OPPOSans R" panose="00020600040101010101" pitchFamily="18" charset="-122"/>
            </a:endParaRPr>
          </a:p>
        </p:txBody>
      </p:sp>
      <p:cxnSp>
        <p:nvCxnSpPr>
          <p:cNvPr id="23" name="直接连接符 22"/>
          <p:cNvCxnSpPr/>
          <p:nvPr>
            <p:custDataLst>
              <p:tags r:id="rId4"/>
            </p:custDataLst>
          </p:nvPr>
        </p:nvCxnSpPr>
        <p:spPr>
          <a:xfrm flipH="1" flipV="1">
            <a:off x="8400580" y="1268492"/>
            <a:ext cx="6350" cy="18700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椭圆 23"/>
          <p:cNvSpPr/>
          <p:nvPr>
            <p:custDataLst>
              <p:tags r:id="rId5"/>
            </p:custDataLst>
          </p:nvPr>
        </p:nvSpPr>
        <p:spPr>
          <a:xfrm>
            <a:off x="3405064" y="4414518"/>
            <a:ext cx="267784" cy="267784"/>
          </a:xfrm>
          <a:prstGeom prst="ellipse">
            <a:avLst/>
          </a:prstGeom>
          <a:solidFill>
            <a:schemeClr val="accent2"/>
          </a:solidFill>
          <a:ln w="28575">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OPPOSans R" panose="00020600040101010101" pitchFamily="18" charset="-122"/>
            </a:endParaRPr>
          </a:p>
        </p:txBody>
      </p:sp>
      <p:cxnSp>
        <p:nvCxnSpPr>
          <p:cNvPr id="25" name="直接连接符 24"/>
          <p:cNvCxnSpPr/>
          <p:nvPr>
            <p:custDataLst>
              <p:tags r:id="rId6"/>
            </p:custDataLst>
          </p:nvPr>
        </p:nvCxnSpPr>
        <p:spPr>
          <a:xfrm flipV="1">
            <a:off x="3538956" y="4717366"/>
            <a:ext cx="0" cy="14119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椭圆 28"/>
          <p:cNvSpPr/>
          <p:nvPr>
            <p:custDataLst>
              <p:tags r:id="rId7"/>
            </p:custDataLst>
          </p:nvPr>
        </p:nvSpPr>
        <p:spPr>
          <a:xfrm>
            <a:off x="6601021" y="3306741"/>
            <a:ext cx="267784" cy="267784"/>
          </a:xfrm>
          <a:prstGeom prst="ellipse">
            <a:avLst/>
          </a:prstGeom>
          <a:solidFill>
            <a:schemeClr val="accent2"/>
          </a:solidFill>
          <a:ln w="28575">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OPPOSans R" panose="00020600040101010101" pitchFamily="18" charset="-122"/>
            </a:endParaRPr>
          </a:p>
        </p:txBody>
      </p:sp>
      <p:cxnSp>
        <p:nvCxnSpPr>
          <p:cNvPr id="30" name="直接连接符 29"/>
          <p:cNvCxnSpPr/>
          <p:nvPr>
            <p:custDataLst>
              <p:tags r:id="rId8"/>
            </p:custDataLst>
          </p:nvPr>
        </p:nvCxnSpPr>
        <p:spPr>
          <a:xfrm flipV="1">
            <a:off x="6734913" y="3609589"/>
            <a:ext cx="0" cy="152307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椭圆 33"/>
          <p:cNvSpPr/>
          <p:nvPr>
            <p:custDataLst>
              <p:tags r:id="rId9"/>
            </p:custDataLst>
          </p:nvPr>
        </p:nvSpPr>
        <p:spPr>
          <a:xfrm>
            <a:off x="4883559" y="3630349"/>
            <a:ext cx="267784" cy="267784"/>
          </a:xfrm>
          <a:prstGeom prst="ellipse">
            <a:avLst/>
          </a:prstGeom>
          <a:solidFill>
            <a:schemeClr val="accent2"/>
          </a:solidFill>
          <a:ln w="28575">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OPPOSans R" panose="00020600040101010101" pitchFamily="18" charset="-122"/>
            </a:endParaRPr>
          </a:p>
        </p:txBody>
      </p:sp>
      <p:cxnSp>
        <p:nvCxnSpPr>
          <p:cNvPr id="35" name="直接连接符 34"/>
          <p:cNvCxnSpPr/>
          <p:nvPr>
            <p:custDataLst>
              <p:tags r:id="rId10"/>
            </p:custDataLst>
          </p:nvPr>
        </p:nvCxnSpPr>
        <p:spPr>
          <a:xfrm flipV="1">
            <a:off x="5017451" y="1837636"/>
            <a:ext cx="0" cy="17541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11"/>
            </p:custDataLst>
          </p:nvPr>
        </p:nvSpPr>
        <p:spPr>
          <a:xfrm>
            <a:off x="1584325" y="3107690"/>
            <a:ext cx="2663190" cy="1209675"/>
          </a:xfrm>
          <a:prstGeom prst="rect">
            <a:avLst/>
          </a:prstGeom>
          <a:noFill/>
        </p:spPr>
        <p:txBody>
          <a:bodyPr wrap="square" rtlCol="0">
            <a:spAutoFit/>
          </a:bodyPr>
          <a:lstStyle/>
          <a:p>
            <a:pPr lvl="0">
              <a:lnSpc>
                <a:spcPct val="130000"/>
              </a:lnSpc>
              <a:defRPr/>
            </a:pPr>
            <a:r>
              <a:rPr lang="zh-CN" altLang="en-US" sz="1400" dirty="0">
                <a:solidFill>
                  <a:schemeClr val="tx2"/>
                </a:solidFill>
                <a:ea typeface="苹方 常规" panose="020B0300000000000000" pitchFamily="34" charset="-122"/>
              </a:rPr>
              <a:t>构建了全面、系统、可操作的民事权益救济制度，是保障公民人身权、财产权等基本权利的重要法律武器。</a:t>
            </a:r>
            <a:endParaRPr lang="zh-CN" altLang="en-US" sz="1400" dirty="0">
              <a:solidFill>
                <a:schemeClr val="tx2"/>
              </a:solidFill>
              <a:ea typeface="苹方 常规" panose="020B0300000000000000" pitchFamily="34" charset="-122"/>
            </a:endParaRPr>
          </a:p>
        </p:txBody>
      </p:sp>
      <p:sp>
        <p:nvSpPr>
          <p:cNvPr id="45" name="矩形 44"/>
          <p:cNvSpPr/>
          <p:nvPr>
            <p:custDataLst>
              <p:tags r:id="rId12"/>
            </p:custDataLst>
          </p:nvPr>
        </p:nvSpPr>
        <p:spPr>
          <a:xfrm>
            <a:off x="1512570" y="2708910"/>
            <a:ext cx="2848610" cy="398780"/>
          </a:xfrm>
          <a:prstGeom prst="rect">
            <a:avLst/>
          </a:prstGeom>
          <a:noFill/>
        </p:spPr>
        <p:txBody>
          <a:bodyPr wrap="square" rtlCol="0">
            <a:spAutoFit/>
          </a:bodyPr>
          <a:lstStyle/>
          <a:p>
            <a:pPr algn="ctr"/>
            <a:r>
              <a:rPr lang="zh-CN" altLang="en-US" sz="2000" dirty="0">
                <a:solidFill>
                  <a:schemeClr val="accent2"/>
                </a:solidFill>
                <a:latin typeface="+mj-ea"/>
                <a:ea typeface="+mj-ea"/>
              </a:rPr>
              <a:t>完善民事权利保护体系</a:t>
            </a:r>
            <a:endParaRPr lang="zh-CN" altLang="en-US" sz="2000" dirty="0">
              <a:solidFill>
                <a:schemeClr val="accent2"/>
              </a:solidFill>
              <a:latin typeface="+mj-ea"/>
              <a:ea typeface="+mj-ea"/>
            </a:endParaRPr>
          </a:p>
        </p:txBody>
      </p:sp>
      <p:sp>
        <p:nvSpPr>
          <p:cNvPr id="46" name="文本框 45"/>
          <p:cNvSpPr txBox="1"/>
          <p:nvPr>
            <p:custDataLst>
              <p:tags r:id="rId13"/>
            </p:custDataLst>
          </p:nvPr>
        </p:nvSpPr>
        <p:spPr>
          <a:xfrm>
            <a:off x="3738245" y="5232400"/>
            <a:ext cx="2611755" cy="1209675"/>
          </a:xfrm>
          <a:prstGeom prst="rect">
            <a:avLst/>
          </a:prstGeom>
          <a:noFill/>
        </p:spPr>
        <p:txBody>
          <a:bodyPr wrap="square" rtlCol="0">
            <a:spAutoFit/>
          </a:bodyPr>
          <a:lstStyle/>
          <a:p>
            <a:pPr lvl="0" algn="l">
              <a:lnSpc>
                <a:spcPct val="130000"/>
              </a:lnSpc>
              <a:buClrTx/>
              <a:buSzTx/>
              <a:buFontTx/>
              <a:defRPr/>
            </a:pPr>
            <a:r>
              <a:rPr lang="zh-CN" altLang="en-US" sz="1400" dirty="0">
                <a:solidFill>
                  <a:schemeClr val="tx2"/>
                </a:solidFill>
                <a:ea typeface="苹方 常规" panose="020B0300000000000000" pitchFamily="34" charset="-122"/>
              </a:rPr>
              <a:t>针对网络侵权、环境污染、产品安全、医疗纠纷等社会热点问题，制定了更为明确、有力的规则。</a:t>
            </a:r>
            <a:endParaRPr lang="zh-CN" altLang="en-US" sz="1400" dirty="0">
              <a:solidFill>
                <a:schemeClr val="tx2"/>
              </a:solidFill>
              <a:ea typeface="苹方 常规" panose="020B0300000000000000" pitchFamily="34" charset="-122"/>
            </a:endParaRPr>
          </a:p>
        </p:txBody>
      </p:sp>
      <p:sp>
        <p:nvSpPr>
          <p:cNvPr id="47" name="矩形 46"/>
          <p:cNvSpPr/>
          <p:nvPr>
            <p:custDataLst>
              <p:tags r:id="rId14"/>
            </p:custDataLst>
          </p:nvPr>
        </p:nvSpPr>
        <p:spPr>
          <a:xfrm>
            <a:off x="3738242" y="4806861"/>
            <a:ext cx="1723549" cy="398780"/>
          </a:xfrm>
          <a:prstGeom prst="rect">
            <a:avLst/>
          </a:prstGeom>
          <a:noFill/>
        </p:spPr>
        <p:txBody>
          <a:bodyPr wrap="square" rtlCol="0">
            <a:spAutoFit/>
          </a:bodyPr>
          <a:lstStyle/>
          <a:p>
            <a:pPr algn="ctr"/>
            <a:r>
              <a:rPr lang="zh-CN" altLang="en-US" sz="2000" dirty="0">
                <a:solidFill>
                  <a:schemeClr val="accent2"/>
                </a:solidFill>
                <a:latin typeface="+mj-ea"/>
                <a:ea typeface="+mj-ea"/>
              </a:rPr>
              <a:t>回应时代需求</a:t>
            </a:r>
            <a:endParaRPr lang="zh-CN" altLang="en-US" sz="2000" dirty="0">
              <a:solidFill>
                <a:schemeClr val="accent2"/>
              </a:solidFill>
              <a:latin typeface="+mj-ea"/>
              <a:ea typeface="+mj-ea"/>
            </a:endParaRPr>
          </a:p>
        </p:txBody>
      </p:sp>
      <p:sp>
        <p:nvSpPr>
          <p:cNvPr id="48" name="文本框 47"/>
          <p:cNvSpPr txBox="1"/>
          <p:nvPr>
            <p:custDataLst>
              <p:tags r:id="rId15"/>
            </p:custDataLst>
          </p:nvPr>
        </p:nvSpPr>
        <p:spPr>
          <a:xfrm>
            <a:off x="6908165" y="4240530"/>
            <a:ext cx="2266950" cy="1209675"/>
          </a:xfrm>
          <a:prstGeom prst="rect">
            <a:avLst/>
          </a:prstGeom>
          <a:noFill/>
        </p:spPr>
        <p:txBody>
          <a:bodyPr wrap="square" rtlCol="0">
            <a:spAutoFit/>
          </a:bodyPr>
          <a:lstStyle/>
          <a:p>
            <a:pPr lvl="0" algn="l">
              <a:lnSpc>
                <a:spcPct val="130000"/>
              </a:lnSpc>
              <a:buClrTx/>
              <a:buSzTx/>
              <a:buFontTx/>
              <a:defRPr/>
            </a:pPr>
            <a:r>
              <a:rPr lang="zh-CN" altLang="en-US" sz="1400" dirty="0">
                <a:solidFill>
                  <a:schemeClr val="tx2"/>
                </a:solidFill>
                <a:ea typeface="苹方 常规" panose="020B0300000000000000" pitchFamily="34" charset="-122"/>
              </a:rPr>
              <a:t>整合了原有分散的侵权法律规范，为司法机关审理侵权纠纷案件提供了统一、权威的法律依据。</a:t>
            </a:r>
            <a:endParaRPr lang="zh-CN" altLang="en-US" sz="1400" dirty="0">
              <a:solidFill>
                <a:schemeClr val="tx2"/>
              </a:solidFill>
              <a:ea typeface="苹方 常规" panose="020B0300000000000000" pitchFamily="34" charset="-122"/>
            </a:endParaRPr>
          </a:p>
        </p:txBody>
      </p:sp>
      <p:sp>
        <p:nvSpPr>
          <p:cNvPr id="49" name="矩形 48"/>
          <p:cNvSpPr/>
          <p:nvPr>
            <p:custDataLst>
              <p:tags r:id="rId16"/>
            </p:custDataLst>
          </p:nvPr>
        </p:nvSpPr>
        <p:spPr>
          <a:xfrm>
            <a:off x="6908052" y="3886700"/>
            <a:ext cx="1723549" cy="398780"/>
          </a:xfrm>
          <a:prstGeom prst="rect">
            <a:avLst/>
          </a:prstGeom>
          <a:noFill/>
        </p:spPr>
        <p:txBody>
          <a:bodyPr wrap="square" rtlCol="0">
            <a:spAutoFit/>
          </a:bodyPr>
          <a:lstStyle/>
          <a:p>
            <a:pPr algn="ctr"/>
            <a:r>
              <a:rPr lang="zh-CN" altLang="en-US" sz="2000" dirty="0">
                <a:solidFill>
                  <a:schemeClr val="accent2"/>
                </a:solidFill>
                <a:latin typeface="+mj-ea"/>
                <a:ea typeface="+mj-ea"/>
              </a:rPr>
              <a:t>统一裁判尺度</a:t>
            </a:r>
            <a:endParaRPr lang="zh-CN" altLang="en-US" sz="2000" dirty="0">
              <a:solidFill>
                <a:schemeClr val="accent2"/>
              </a:solidFill>
              <a:latin typeface="+mj-ea"/>
              <a:ea typeface="+mj-ea"/>
            </a:endParaRPr>
          </a:p>
        </p:txBody>
      </p:sp>
      <p:sp>
        <p:nvSpPr>
          <p:cNvPr id="50" name="文本框 49"/>
          <p:cNvSpPr txBox="1"/>
          <p:nvPr>
            <p:custDataLst>
              <p:tags r:id="rId17"/>
            </p:custDataLst>
          </p:nvPr>
        </p:nvSpPr>
        <p:spPr>
          <a:xfrm>
            <a:off x="5085715" y="2047875"/>
            <a:ext cx="2493010" cy="1209675"/>
          </a:xfrm>
          <a:prstGeom prst="rect">
            <a:avLst/>
          </a:prstGeom>
          <a:noFill/>
        </p:spPr>
        <p:txBody>
          <a:bodyPr wrap="square" rtlCol="0">
            <a:spAutoFit/>
          </a:bodyPr>
          <a:lstStyle/>
          <a:p>
            <a:pPr lvl="0" algn="l">
              <a:lnSpc>
                <a:spcPct val="130000"/>
              </a:lnSpc>
              <a:buClrTx/>
              <a:buSzTx/>
              <a:buFontTx/>
              <a:defRPr/>
            </a:pPr>
            <a:r>
              <a:rPr lang="zh-CN" altLang="en-US" sz="1400" dirty="0">
                <a:solidFill>
                  <a:schemeClr val="tx2"/>
                </a:solidFill>
                <a:ea typeface="苹方 常规" panose="020B0300000000000000" pitchFamily="34" charset="-122"/>
              </a:rPr>
              <a:t>通过合理分配风险、制裁不法、倡导注意义务，引导公民、企业、组织规范自身行为，促进社会和谐稳定。</a:t>
            </a:r>
            <a:endParaRPr lang="zh-CN" altLang="en-US" sz="1400" dirty="0">
              <a:solidFill>
                <a:schemeClr val="tx2"/>
              </a:solidFill>
              <a:ea typeface="苹方 常规" panose="020B0300000000000000" pitchFamily="34" charset="-122"/>
            </a:endParaRPr>
          </a:p>
        </p:txBody>
      </p:sp>
      <p:sp>
        <p:nvSpPr>
          <p:cNvPr id="51" name="矩形 50"/>
          <p:cNvSpPr/>
          <p:nvPr>
            <p:custDataLst>
              <p:tags r:id="rId18"/>
            </p:custDataLst>
          </p:nvPr>
        </p:nvSpPr>
        <p:spPr>
          <a:xfrm>
            <a:off x="4926965" y="1694180"/>
            <a:ext cx="2425065" cy="398780"/>
          </a:xfrm>
          <a:prstGeom prst="rect">
            <a:avLst/>
          </a:prstGeom>
          <a:noFill/>
        </p:spPr>
        <p:txBody>
          <a:bodyPr wrap="square" rtlCol="0">
            <a:spAutoFit/>
          </a:bodyPr>
          <a:lstStyle/>
          <a:p>
            <a:pPr algn="ctr"/>
            <a:r>
              <a:rPr lang="zh-CN" altLang="en-US" sz="2000" dirty="0">
                <a:solidFill>
                  <a:schemeClr val="accent2"/>
                </a:solidFill>
                <a:latin typeface="+mj-ea"/>
                <a:ea typeface="+mj-ea"/>
              </a:rPr>
              <a:t>提升社会治理水平</a:t>
            </a:r>
            <a:endParaRPr lang="zh-CN" altLang="en-US" sz="2000" dirty="0">
              <a:solidFill>
                <a:schemeClr val="accent2"/>
              </a:solidFill>
              <a:latin typeface="+mj-ea"/>
              <a:ea typeface="+mj-ea"/>
            </a:endParaRPr>
          </a:p>
        </p:txBody>
      </p:sp>
      <p:sp>
        <p:nvSpPr>
          <p:cNvPr id="52" name="文本框 51"/>
          <p:cNvSpPr txBox="1"/>
          <p:nvPr>
            <p:custDataLst>
              <p:tags r:id="rId19"/>
            </p:custDataLst>
          </p:nvPr>
        </p:nvSpPr>
        <p:spPr>
          <a:xfrm>
            <a:off x="8439785" y="1412240"/>
            <a:ext cx="2027555" cy="1489075"/>
          </a:xfrm>
          <a:prstGeom prst="rect">
            <a:avLst/>
          </a:prstGeom>
          <a:noFill/>
        </p:spPr>
        <p:txBody>
          <a:bodyPr wrap="square" rtlCol="0">
            <a:spAutoFit/>
          </a:bodyPr>
          <a:lstStyle/>
          <a:p>
            <a:pPr lvl="0" algn="l">
              <a:lnSpc>
                <a:spcPct val="130000"/>
              </a:lnSpc>
              <a:buClrTx/>
              <a:buSzTx/>
              <a:buFontTx/>
              <a:defRPr/>
            </a:pPr>
            <a:r>
              <a:rPr lang="zh-CN" altLang="en-US" sz="1400" dirty="0">
                <a:solidFill>
                  <a:schemeClr val="tx2"/>
                </a:solidFill>
                <a:ea typeface="苹方 常规" panose="020B0300000000000000" pitchFamily="34" charset="-122"/>
              </a:rPr>
              <a:t>其规则设计体现了平等、公正、法治、诚信等核心价值观，弘扬了互助友爱、保护弱者的社会风尚。</a:t>
            </a:r>
            <a:endParaRPr lang="zh-CN" altLang="en-US" sz="1400" dirty="0">
              <a:solidFill>
                <a:schemeClr val="tx2"/>
              </a:solidFill>
              <a:ea typeface="苹方 常规" panose="020B0300000000000000" pitchFamily="34" charset="-122"/>
            </a:endParaRPr>
          </a:p>
        </p:txBody>
      </p:sp>
      <p:sp>
        <p:nvSpPr>
          <p:cNvPr id="53" name="矩形 52"/>
          <p:cNvSpPr/>
          <p:nvPr>
            <p:custDataLst>
              <p:tags r:id="rId20"/>
            </p:custDataLst>
          </p:nvPr>
        </p:nvSpPr>
        <p:spPr>
          <a:xfrm>
            <a:off x="8258175" y="1086485"/>
            <a:ext cx="3215005" cy="398780"/>
          </a:xfrm>
          <a:prstGeom prst="rect">
            <a:avLst/>
          </a:prstGeom>
          <a:noFill/>
        </p:spPr>
        <p:txBody>
          <a:bodyPr wrap="square" rtlCol="0">
            <a:spAutoFit/>
          </a:bodyPr>
          <a:lstStyle/>
          <a:p>
            <a:pPr algn="ctr"/>
            <a:r>
              <a:rPr lang="zh-CN" altLang="en-US" sz="2000" dirty="0">
                <a:solidFill>
                  <a:schemeClr val="accent2"/>
                </a:solidFill>
                <a:latin typeface="+mj-ea"/>
                <a:ea typeface="+mj-ea"/>
              </a:rPr>
              <a:t>体现社会主义核心价值观</a:t>
            </a:r>
            <a:endParaRPr lang="zh-CN" altLang="en-US" sz="2000" dirty="0">
              <a:solidFill>
                <a:schemeClr val="accent2"/>
              </a:solidFill>
              <a:latin typeface="+mj-ea"/>
              <a:ea typeface="+mj-ea"/>
            </a:endParaRPr>
          </a:p>
        </p:txBody>
      </p:sp>
      <p:sp>
        <p:nvSpPr>
          <p:cNvPr id="32" name="文本框 31"/>
          <p:cNvSpPr txBox="1"/>
          <p:nvPr/>
        </p:nvSpPr>
        <p:spPr>
          <a:xfrm>
            <a:off x="1138948" y="220042"/>
            <a:ext cx="19608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rPr>
              <a:t>意义</a:t>
            </a:r>
            <a:r>
              <a:rPr lang="zh-CN" altLang="en-US" sz="2800" dirty="0">
                <a:solidFill>
                  <a:schemeClr val="accent2"/>
                </a:solidFill>
              </a:rPr>
              <a:t>与价值</a:t>
            </a:r>
            <a:endParaRPr lang="zh-CN" altLang="en-US" sz="2800" dirty="0">
              <a:solidFill>
                <a:schemeClr val="accent2"/>
              </a:solidFill>
            </a:endParaRPr>
          </a:p>
        </p:txBody>
      </p:sp>
      <p:sp>
        <p:nvSpPr>
          <p:cNvPr id="33"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03</a:t>
            </a:r>
            <a:endParaRPr lang="zh-CN" altLang="en-US" sz="2000" dirty="0">
              <a:solidFill>
                <a:srgbClr val="FFFDD7"/>
              </a:solidFill>
              <a:latin typeface="+mj-ea"/>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cstate="print">
            <a:extLst>
              <a:ext uri="{28A0092B-C50C-407E-A947-70E740481C1C}">
                <a14:useLocalDpi xmlns:a14="http://schemas.microsoft.com/office/drawing/2010/main" val="0"/>
              </a:ext>
            </a:extLst>
          </a:blip>
          <a:srcRect l="12255" t="34920" r="20093"/>
          <a:stretch>
            <a:fillRect/>
          </a:stretch>
        </p:blipFill>
        <p:spPr>
          <a:xfrm>
            <a:off x="726606" y="1645009"/>
            <a:ext cx="6737546" cy="4321005"/>
          </a:xfrm>
          <a:prstGeom prst="rect">
            <a:avLst/>
          </a:prstGeom>
        </p:spPr>
      </p:pic>
      <p:sp>
        <p:nvSpPr>
          <p:cNvPr id="27" name="矩形 26"/>
          <p:cNvSpPr/>
          <p:nvPr/>
        </p:nvSpPr>
        <p:spPr>
          <a:xfrm>
            <a:off x="5257800" y="1989093"/>
            <a:ext cx="5791200" cy="3489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custDataLst>
              <p:tags r:id="rId2"/>
            </p:custDataLst>
          </p:nvPr>
        </p:nvSpPr>
        <p:spPr>
          <a:xfrm>
            <a:off x="5375910" y="2132965"/>
            <a:ext cx="5588635" cy="2578735"/>
          </a:xfrm>
          <a:prstGeom prst="rect">
            <a:avLst/>
          </a:prstGeom>
          <a:noFill/>
        </p:spPr>
        <p:txBody>
          <a:bodyPr wrap="none" rtlCol="0">
            <a:noAutofit/>
          </a:bodyPr>
          <a:lstStyle>
            <a:defPPr>
              <a:defRPr lang="zh-CN"/>
            </a:defPPr>
            <a:lvl1pPr>
              <a:defRPr sz="2400">
                <a:solidFill>
                  <a:schemeClr val="accent1"/>
                </a:solidFill>
                <a:effectLst>
                  <a:outerShdw dist="63500" dir="5400000" algn="tl" rotWithShape="0">
                    <a:prstClr val="black">
                      <a:alpha val="10000"/>
                    </a:prstClr>
                  </a:outerShdw>
                </a:effectLst>
                <a:latin typeface="DIN-BlackItalic" pitchFamily="50" charset="0"/>
                <a:ea typeface="+mj-ea"/>
              </a:defRPr>
            </a:lvl1pPr>
          </a:lstStyle>
          <a:p>
            <a:pPr indent="0" algn="l" fontAlgn="auto">
              <a:lnSpc>
                <a:spcPct val="150000"/>
              </a:lnSpc>
            </a:pPr>
            <a:r>
              <a:rPr lang="zh-CN" altLang="en-US" sz="1600" dirty="0">
                <a:solidFill>
                  <a:schemeClr val="bg1"/>
                </a:solidFill>
                <a:effectLst/>
              </a:rPr>
              <a:t>《民法典</a:t>
            </a:r>
            <a:r>
              <a:rPr lang="en-US" altLang="zh-CN" sz="1600" dirty="0">
                <a:solidFill>
                  <a:schemeClr val="bg1"/>
                </a:solidFill>
                <a:effectLst/>
              </a:rPr>
              <a:t>·</a:t>
            </a:r>
            <a:r>
              <a:rPr lang="zh-CN" altLang="en-US" sz="1600" dirty="0">
                <a:solidFill>
                  <a:schemeClr val="bg1"/>
                </a:solidFill>
                <a:effectLst/>
              </a:rPr>
              <a:t>侵权责任编》是我国民事法治建设的重大成果。</a:t>
            </a:r>
            <a:endParaRPr lang="zh-CN" altLang="en-US" sz="1600" dirty="0">
              <a:solidFill>
                <a:schemeClr val="bg1"/>
              </a:solidFill>
              <a:effectLst/>
            </a:endParaRPr>
          </a:p>
          <a:p>
            <a:pPr indent="0" algn="l" fontAlgn="auto">
              <a:lnSpc>
                <a:spcPct val="150000"/>
              </a:lnSpc>
            </a:pPr>
            <a:r>
              <a:rPr lang="zh-CN" altLang="en-US" sz="1600" dirty="0">
                <a:solidFill>
                  <a:schemeClr val="bg1"/>
                </a:solidFill>
                <a:effectLst/>
              </a:rPr>
              <a:t>它以保护民事权益为核心，构建了科学合理的归责原则体系、</a:t>
            </a:r>
            <a:endParaRPr lang="zh-CN" altLang="en-US" sz="1600" dirty="0">
              <a:solidFill>
                <a:schemeClr val="bg1"/>
              </a:solidFill>
              <a:effectLst/>
            </a:endParaRPr>
          </a:p>
          <a:p>
            <a:pPr indent="0" algn="l" fontAlgn="auto">
              <a:lnSpc>
                <a:spcPct val="150000"/>
              </a:lnSpc>
            </a:pPr>
            <a:r>
              <a:rPr lang="zh-CN" altLang="en-US" sz="1600" dirty="0">
                <a:solidFill>
                  <a:schemeClr val="bg1"/>
                </a:solidFill>
                <a:effectLst/>
              </a:rPr>
              <a:t>完善的责任构成与抗辩制度、全面的损害赔偿规则，并对各类</a:t>
            </a:r>
            <a:endParaRPr lang="zh-CN" altLang="en-US" sz="1600" dirty="0">
              <a:solidFill>
                <a:schemeClr val="bg1"/>
              </a:solidFill>
              <a:effectLst/>
            </a:endParaRPr>
          </a:p>
          <a:p>
            <a:pPr indent="0" algn="l" fontAlgn="auto">
              <a:lnSpc>
                <a:spcPct val="150000"/>
              </a:lnSpc>
            </a:pPr>
            <a:r>
              <a:rPr lang="zh-CN" altLang="en-US" sz="1600" dirty="0">
                <a:solidFill>
                  <a:schemeClr val="bg1"/>
                </a:solidFill>
                <a:effectLst/>
              </a:rPr>
              <a:t>特殊责任主体和典型侵权行为进行了精细化规范，同时引入了</a:t>
            </a:r>
            <a:endParaRPr lang="zh-CN" altLang="en-US" sz="1600" dirty="0">
              <a:solidFill>
                <a:schemeClr val="bg1"/>
              </a:solidFill>
              <a:effectLst/>
            </a:endParaRPr>
          </a:p>
          <a:p>
            <a:pPr indent="0" algn="l" fontAlgn="auto">
              <a:lnSpc>
                <a:spcPct val="150000"/>
              </a:lnSpc>
            </a:pPr>
            <a:r>
              <a:rPr lang="zh-CN" altLang="en-US" sz="1600" dirty="0">
                <a:solidFill>
                  <a:schemeClr val="bg1"/>
                </a:solidFill>
                <a:effectLst/>
              </a:rPr>
              <a:t>多项重要的制度创新。它不仅是裁判规则，更是行为规范，在</a:t>
            </a:r>
            <a:endParaRPr lang="zh-CN" altLang="en-US" sz="1600" dirty="0">
              <a:solidFill>
                <a:schemeClr val="bg1"/>
              </a:solidFill>
              <a:effectLst/>
            </a:endParaRPr>
          </a:p>
          <a:p>
            <a:pPr indent="0" algn="l" fontAlgn="auto">
              <a:lnSpc>
                <a:spcPct val="150000"/>
              </a:lnSpc>
            </a:pPr>
            <a:r>
              <a:rPr lang="zh-CN" altLang="en-US" sz="1600" dirty="0">
                <a:solidFill>
                  <a:schemeClr val="bg1"/>
                </a:solidFill>
                <a:effectLst/>
              </a:rPr>
              <a:t>保障公民权利、维护社会秩序、促进公平正义、推动经济社会</a:t>
            </a:r>
            <a:endParaRPr lang="zh-CN" altLang="en-US" sz="1600" dirty="0">
              <a:solidFill>
                <a:schemeClr val="bg1"/>
              </a:solidFill>
              <a:effectLst/>
            </a:endParaRPr>
          </a:p>
          <a:p>
            <a:pPr indent="0" algn="l" fontAlgn="auto">
              <a:lnSpc>
                <a:spcPct val="150000"/>
              </a:lnSpc>
            </a:pPr>
            <a:r>
              <a:rPr lang="zh-CN" altLang="en-US" sz="1600" dirty="0">
                <a:solidFill>
                  <a:schemeClr val="bg1"/>
                </a:solidFill>
                <a:effectLst/>
              </a:rPr>
              <a:t>健康发展方面发挥着不可替代的基础性作用，是法治中国建</a:t>
            </a:r>
            <a:endParaRPr lang="zh-CN" altLang="en-US" sz="1600" dirty="0">
              <a:solidFill>
                <a:schemeClr val="bg1"/>
              </a:solidFill>
              <a:effectLst/>
            </a:endParaRPr>
          </a:p>
          <a:p>
            <a:pPr indent="0" algn="l" fontAlgn="auto">
              <a:lnSpc>
                <a:spcPct val="150000"/>
              </a:lnSpc>
            </a:pPr>
            <a:r>
              <a:rPr lang="zh-CN" altLang="en-US" sz="1600" dirty="0">
                <a:solidFill>
                  <a:schemeClr val="bg1"/>
                </a:solidFill>
                <a:effectLst/>
              </a:rPr>
              <a:t>设进程中一块坚实的基石。</a:t>
            </a:r>
            <a:endParaRPr lang="zh-CN" altLang="en-US" sz="1600" dirty="0">
              <a:solidFill>
                <a:schemeClr val="bg1"/>
              </a:solidFill>
              <a:effectLst/>
            </a:endParaRPr>
          </a:p>
        </p:txBody>
      </p:sp>
      <p:sp>
        <p:nvSpPr>
          <p:cNvPr id="34" name="文本框 33"/>
          <p:cNvSpPr txBox="1"/>
          <p:nvPr/>
        </p:nvSpPr>
        <p:spPr>
          <a:xfrm>
            <a:off x="1138948" y="220042"/>
            <a:ext cx="19608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sym typeface="+mn-ea"/>
              </a:rPr>
              <a:t>意义与价值</a:t>
            </a:r>
            <a:endParaRPr lang="zh-CN" altLang="en-US" sz="2800" dirty="0">
              <a:solidFill>
                <a:schemeClr val="accent2"/>
              </a:solidFill>
            </a:endParaRPr>
          </a:p>
        </p:txBody>
      </p:sp>
      <p:sp>
        <p:nvSpPr>
          <p:cNvPr id="35"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03</a:t>
            </a:r>
            <a:endParaRPr lang="zh-CN" altLang="en-US" sz="2000" dirty="0">
              <a:solidFill>
                <a:srgbClr val="FFFDD7"/>
              </a:solidFill>
              <a:latin typeface="+mj-ea"/>
              <a:ea typeface="+mj-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rotWithShape="1">
          <a:blip r:embed="rId1">
            <a:extLst>
              <a:ext uri="{28A0092B-C50C-407E-A947-70E740481C1C}">
                <a14:useLocalDpi xmlns:a14="http://schemas.microsoft.com/office/drawing/2010/main" val="0"/>
              </a:ext>
            </a:extLst>
          </a:blip>
          <a:srcRect t="6607" b="8750"/>
          <a:stretch>
            <a:fillRect/>
          </a:stretch>
        </p:blipFill>
        <p:spPr>
          <a:xfrm>
            <a:off x="0" y="1"/>
            <a:ext cx="12192000" cy="6858000"/>
          </a:xfrm>
          <a:prstGeom prst="rect">
            <a:avLst/>
          </a:prstGeom>
        </p:spPr>
      </p:pic>
      <p:sp>
        <p:nvSpPr>
          <p:cNvPr id="76" name="矩形 75"/>
          <p:cNvSpPr/>
          <p:nvPr/>
        </p:nvSpPr>
        <p:spPr>
          <a:xfrm>
            <a:off x="1262743" y="1143001"/>
            <a:ext cx="9666515" cy="4572000"/>
          </a:xfrm>
          <a:prstGeom prst="rect">
            <a:avLst/>
          </a:prstGeom>
          <a:solidFill>
            <a:srgbClr val="B71B39">
              <a:alpha val="85000"/>
            </a:srgbClr>
          </a:solidFill>
          <a:ln w="6350">
            <a:solidFill>
              <a:schemeClr val="accent3"/>
            </a:solidFill>
          </a:ln>
        </p:spPr>
        <p:txBody>
          <a:bodyPr wrap="square" lIns="0" tIns="0" rIns="0" bIns="0" rtlCol="0"/>
          <a:lstStyle/>
          <a:p>
            <a:endParaRPr lang="zh-CN" altLang="en-US" sz="3200">
              <a:solidFill>
                <a:schemeClr val="bg1"/>
              </a:solidFill>
            </a:endParaRPr>
          </a:p>
        </p:txBody>
      </p:sp>
      <p:grpSp>
        <p:nvGrpSpPr>
          <p:cNvPr id="77" name="组合 76"/>
          <p:cNvGrpSpPr/>
          <p:nvPr/>
        </p:nvGrpSpPr>
        <p:grpSpPr>
          <a:xfrm>
            <a:off x="5462076" y="597386"/>
            <a:ext cx="1267845" cy="1257946"/>
            <a:chOff x="5367500" y="642438"/>
            <a:chExt cx="1455417" cy="1444054"/>
          </a:xfrm>
          <a:solidFill>
            <a:srgbClr val="FFFDD7"/>
          </a:solidFill>
        </p:grpSpPr>
        <p:sp>
          <p:nvSpPr>
            <p:cNvPr id="78" name="Freeform 5"/>
            <p:cNvSpPr>
              <a:spLocks noEditPoints="1"/>
            </p:cNvSpPr>
            <p:nvPr/>
          </p:nvSpPr>
          <p:spPr bwMode="auto">
            <a:xfrm>
              <a:off x="5367500" y="642438"/>
              <a:ext cx="1455417" cy="1444054"/>
            </a:xfrm>
            <a:custGeom>
              <a:avLst/>
              <a:gdLst>
                <a:gd name="T0" fmla="*/ 26 w 2150"/>
                <a:gd name="T1" fmla="*/ 1247 h 2134"/>
                <a:gd name="T2" fmla="*/ 43 w 2150"/>
                <a:gd name="T3" fmla="*/ 927 h 2134"/>
                <a:gd name="T4" fmla="*/ 62 w 2150"/>
                <a:gd name="T5" fmla="*/ 713 h 2134"/>
                <a:gd name="T6" fmla="*/ 247 w 2150"/>
                <a:gd name="T7" fmla="*/ 485 h 2134"/>
                <a:gd name="T8" fmla="*/ 269 w 2150"/>
                <a:gd name="T9" fmla="*/ 340 h 2134"/>
                <a:gd name="T10" fmla="*/ 431 w 2150"/>
                <a:gd name="T11" fmla="*/ 252 h 2134"/>
                <a:gd name="T12" fmla="*/ 684 w 2150"/>
                <a:gd name="T13" fmla="*/ 107 h 2134"/>
                <a:gd name="T14" fmla="*/ 878 w 2150"/>
                <a:gd name="T15" fmla="*/ 18 h 2134"/>
                <a:gd name="T16" fmla="*/ 1043 w 2150"/>
                <a:gd name="T17" fmla="*/ 79 h 2134"/>
                <a:gd name="T18" fmla="*/ 1242 w 2150"/>
                <a:gd name="T19" fmla="*/ 30 h 2134"/>
                <a:gd name="T20" fmla="*/ 1417 w 2150"/>
                <a:gd name="T21" fmla="*/ 44 h 2134"/>
                <a:gd name="T22" fmla="*/ 1572 w 2150"/>
                <a:gd name="T23" fmla="*/ 213 h 2134"/>
                <a:gd name="T24" fmla="*/ 1752 w 2150"/>
                <a:gd name="T25" fmla="*/ 253 h 2134"/>
                <a:gd name="T26" fmla="*/ 1896 w 2150"/>
                <a:gd name="T27" fmla="*/ 394 h 2134"/>
                <a:gd name="T28" fmla="*/ 1985 w 2150"/>
                <a:gd name="T29" fmla="*/ 636 h 2134"/>
                <a:gd name="T30" fmla="*/ 2115 w 2150"/>
                <a:gd name="T31" fmla="*/ 739 h 2134"/>
                <a:gd name="T32" fmla="*/ 2113 w 2150"/>
                <a:gd name="T33" fmla="*/ 919 h 2134"/>
                <a:gd name="T34" fmla="*/ 2092 w 2150"/>
                <a:gd name="T35" fmla="*/ 1175 h 2134"/>
                <a:gd name="T36" fmla="*/ 2141 w 2150"/>
                <a:gd name="T37" fmla="*/ 1301 h 2134"/>
                <a:gd name="T38" fmla="*/ 2057 w 2150"/>
                <a:gd name="T39" fmla="*/ 1448 h 2134"/>
                <a:gd name="T40" fmla="*/ 1905 w 2150"/>
                <a:gd name="T41" fmla="*/ 1645 h 2134"/>
                <a:gd name="T42" fmla="*/ 1870 w 2150"/>
                <a:gd name="T43" fmla="*/ 1820 h 2134"/>
                <a:gd name="T44" fmla="*/ 1722 w 2150"/>
                <a:gd name="T45" fmla="*/ 1886 h 2134"/>
                <a:gd name="T46" fmla="*/ 1498 w 2150"/>
                <a:gd name="T47" fmla="*/ 1987 h 2134"/>
                <a:gd name="T48" fmla="*/ 1367 w 2150"/>
                <a:gd name="T49" fmla="*/ 2123 h 2134"/>
                <a:gd name="T50" fmla="*/ 1220 w 2150"/>
                <a:gd name="T51" fmla="*/ 2095 h 2134"/>
                <a:gd name="T52" fmla="*/ 1071 w 2150"/>
                <a:gd name="T53" fmla="*/ 2057 h 2134"/>
                <a:gd name="T54" fmla="*/ 903 w 2150"/>
                <a:gd name="T55" fmla="*/ 2110 h 2134"/>
                <a:gd name="T56" fmla="*/ 743 w 2150"/>
                <a:gd name="T57" fmla="*/ 2100 h 2134"/>
                <a:gd name="T58" fmla="*/ 612 w 2150"/>
                <a:gd name="T59" fmla="*/ 1947 h 2134"/>
                <a:gd name="T60" fmla="*/ 447 w 2150"/>
                <a:gd name="T61" fmla="*/ 1887 h 2134"/>
                <a:gd name="T62" fmla="*/ 279 w 2150"/>
                <a:gd name="T63" fmla="*/ 1816 h 2134"/>
                <a:gd name="T64" fmla="*/ 253 w 2150"/>
                <a:gd name="T65" fmla="*/ 1696 h 2134"/>
                <a:gd name="T66" fmla="*/ 102 w 2150"/>
                <a:gd name="T67" fmla="*/ 1453 h 2134"/>
                <a:gd name="T68" fmla="*/ 10 w 2150"/>
                <a:gd name="T69" fmla="*/ 1319 h 2134"/>
                <a:gd name="T70" fmla="*/ 1235 w 2150"/>
                <a:gd name="T71" fmla="*/ 1906 h 2134"/>
                <a:gd name="T72" fmla="*/ 1932 w 2150"/>
                <a:gd name="T73" fmla="*/ 1080 h 2134"/>
                <a:gd name="T74" fmla="*/ 982 w 2150"/>
                <a:gd name="T75" fmla="*/ 223 h 2134"/>
                <a:gd name="T76" fmla="*/ 223 w 2150"/>
                <a:gd name="T77" fmla="*/ 1140 h 2134"/>
                <a:gd name="T78" fmla="*/ 1076 w 2150"/>
                <a:gd name="T79" fmla="*/ 192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0" h="2134">
                  <a:moveTo>
                    <a:pt x="10" y="1319"/>
                  </a:moveTo>
                  <a:cubicBezTo>
                    <a:pt x="9" y="1293"/>
                    <a:pt x="17" y="1269"/>
                    <a:pt x="26" y="1247"/>
                  </a:cubicBezTo>
                  <a:cubicBezTo>
                    <a:pt x="40" y="1216"/>
                    <a:pt x="57" y="1185"/>
                    <a:pt x="67" y="1153"/>
                  </a:cubicBezTo>
                  <a:cubicBezTo>
                    <a:pt x="94" y="1074"/>
                    <a:pt x="82" y="999"/>
                    <a:pt x="43" y="927"/>
                  </a:cubicBezTo>
                  <a:cubicBezTo>
                    <a:pt x="30" y="904"/>
                    <a:pt x="19" y="880"/>
                    <a:pt x="13" y="855"/>
                  </a:cubicBezTo>
                  <a:cubicBezTo>
                    <a:pt x="0" y="797"/>
                    <a:pt x="18" y="750"/>
                    <a:pt x="62" y="713"/>
                  </a:cubicBezTo>
                  <a:cubicBezTo>
                    <a:pt x="82" y="696"/>
                    <a:pt x="105" y="683"/>
                    <a:pt x="126" y="668"/>
                  </a:cubicBezTo>
                  <a:cubicBezTo>
                    <a:pt x="191" y="623"/>
                    <a:pt x="233" y="563"/>
                    <a:pt x="247" y="485"/>
                  </a:cubicBezTo>
                  <a:cubicBezTo>
                    <a:pt x="251" y="462"/>
                    <a:pt x="252" y="438"/>
                    <a:pt x="253" y="414"/>
                  </a:cubicBezTo>
                  <a:cubicBezTo>
                    <a:pt x="255" y="388"/>
                    <a:pt x="259" y="364"/>
                    <a:pt x="269" y="340"/>
                  </a:cubicBezTo>
                  <a:cubicBezTo>
                    <a:pt x="288" y="294"/>
                    <a:pt x="324" y="268"/>
                    <a:pt x="372" y="258"/>
                  </a:cubicBezTo>
                  <a:cubicBezTo>
                    <a:pt x="392" y="254"/>
                    <a:pt x="411" y="253"/>
                    <a:pt x="431" y="252"/>
                  </a:cubicBezTo>
                  <a:cubicBezTo>
                    <a:pt x="492" y="249"/>
                    <a:pt x="549" y="235"/>
                    <a:pt x="599" y="200"/>
                  </a:cubicBezTo>
                  <a:cubicBezTo>
                    <a:pt x="634" y="175"/>
                    <a:pt x="662" y="144"/>
                    <a:pt x="684" y="107"/>
                  </a:cubicBezTo>
                  <a:cubicBezTo>
                    <a:pt x="699" y="83"/>
                    <a:pt x="715" y="60"/>
                    <a:pt x="737" y="42"/>
                  </a:cubicBezTo>
                  <a:cubicBezTo>
                    <a:pt x="779" y="6"/>
                    <a:pt x="827" y="0"/>
                    <a:pt x="878" y="18"/>
                  </a:cubicBezTo>
                  <a:cubicBezTo>
                    <a:pt x="896" y="24"/>
                    <a:pt x="913" y="33"/>
                    <a:pt x="930" y="41"/>
                  </a:cubicBezTo>
                  <a:cubicBezTo>
                    <a:pt x="966" y="60"/>
                    <a:pt x="1003" y="74"/>
                    <a:pt x="1043" y="79"/>
                  </a:cubicBezTo>
                  <a:cubicBezTo>
                    <a:pt x="1091" y="84"/>
                    <a:pt x="1138" y="78"/>
                    <a:pt x="1182" y="59"/>
                  </a:cubicBezTo>
                  <a:cubicBezTo>
                    <a:pt x="1203" y="51"/>
                    <a:pt x="1222" y="40"/>
                    <a:pt x="1242" y="30"/>
                  </a:cubicBezTo>
                  <a:cubicBezTo>
                    <a:pt x="1266" y="19"/>
                    <a:pt x="1292" y="10"/>
                    <a:pt x="1319" y="9"/>
                  </a:cubicBezTo>
                  <a:cubicBezTo>
                    <a:pt x="1357" y="7"/>
                    <a:pt x="1389" y="19"/>
                    <a:pt x="1417" y="44"/>
                  </a:cubicBezTo>
                  <a:cubicBezTo>
                    <a:pt x="1436" y="61"/>
                    <a:pt x="1450" y="80"/>
                    <a:pt x="1463" y="101"/>
                  </a:cubicBezTo>
                  <a:cubicBezTo>
                    <a:pt x="1491" y="147"/>
                    <a:pt x="1525" y="185"/>
                    <a:pt x="1572" y="213"/>
                  </a:cubicBezTo>
                  <a:cubicBezTo>
                    <a:pt x="1608" y="233"/>
                    <a:pt x="1646" y="245"/>
                    <a:pt x="1686" y="249"/>
                  </a:cubicBezTo>
                  <a:cubicBezTo>
                    <a:pt x="1708" y="251"/>
                    <a:pt x="1730" y="251"/>
                    <a:pt x="1752" y="253"/>
                  </a:cubicBezTo>
                  <a:cubicBezTo>
                    <a:pt x="1799" y="258"/>
                    <a:pt x="1841" y="274"/>
                    <a:pt x="1869" y="315"/>
                  </a:cubicBezTo>
                  <a:cubicBezTo>
                    <a:pt x="1886" y="339"/>
                    <a:pt x="1893" y="366"/>
                    <a:pt x="1896" y="394"/>
                  </a:cubicBezTo>
                  <a:cubicBezTo>
                    <a:pt x="1899" y="419"/>
                    <a:pt x="1899" y="445"/>
                    <a:pt x="1902" y="470"/>
                  </a:cubicBezTo>
                  <a:cubicBezTo>
                    <a:pt x="1910" y="535"/>
                    <a:pt x="1938" y="590"/>
                    <a:pt x="1985" y="636"/>
                  </a:cubicBezTo>
                  <a:cubicBezTo>
                    <a:pt x="2005" y="655"/>
                    <a:pt x="2028" y="671"/>
                    <a:pt x="2051" y="685"/>
                  </a:cubicBezTo>
                  <a:cubicBezTo>
                    <a:pt x="2076" y="700"/>
                    <a:pt x="2098" y="717"/>
                    <a:pt x="2115" y="739"/>
                  </a:cubicBezTo>
                  <a:cubicBezTo>
                    <a:pt x="2145" y="779"/>
                    <a:pt x="2150" y="823"/>
                    <a:pt x="2135" y="869"/>
                  </a:cubicBezTo>
                  <a:cubicBezTo>
                    <a:pt x="2129" y="886"/>
                    <a:pt x="2121" y="903"/>
                    <a:pt x="2113" y="919"/>
                  </a:cubicBezTo>
                  <a:cubicBezTo>
                    <a:pt x="2095" y="951"/>
                    <a:pt x="2081" y="985"/>
                    <a:pt x="2075" y="1022"/>
                  </a:cubicBezTo>
                  <a:cubicBezTo>
                    <a:pt x="2065" y="1074"/>
                    <a:pt x="2071" y="1126"/>
                    <a:pt x="2092" y="1175"/>
                  </a:cubicBezTo>
                  <a:cubicBezTo>
                    <a:pt x="2098" y="1190"/>
                    <a:pt x="2105" y="1204"/>
                    <a:pt x="2112" y="1218"/>
                  </a:cubicBezTo>
                  <a:cubicBezTo>
                    <a:pt x="2125" y="1245"/>
                    <a:pt x="2138" y="1272"/>
                    <a:pt x="2141" y="1301"/>
                  </a:cubicBezTo>
                  <a:cubicBezTo>
                    <a:pt x="2145" y="1335"/>
                    <a:pt x="2137" y="1366"/>
                    <a:pt x="2117" y="1394"/>
                  </a:cubicBezTo>
                  <a:cubicBezTo>
                    <a:pt x="2101" y="1416"/>
                    <a:pt x="2081" y="1434"/>
                    <a:pt x="2057" y="1448"/>
                  </a:cubicBezTo>
                  <a:cubicBezTo>
                    <a:pt x="2024" y="1468"/>
                    <a:pt x="1994" y="1490"/>
                    <a:pt x="1968" y="1518"/>
                  </a:cubicBezTo>
                  <a:cubicBezTo>
                    <a:pt x="1936" y="1555"/>
                    <a:pt x="1915" y="1597"/>
                    <a:pt x="1905" y="1645"/>
                  </a:cubicBezTo>
                  <a:cubicBezTo>
                    <a:pt x="1900" y="1671"/>
                    <a:pt x="1898" y="1696"/>
                    <a:pt x="1897" y="1722"/>
                  </a:cubicBezTo>
                  <a:cubicBezTo>
                    <a:pt x="1896" y="1756"/>
                    <a:pt x="1890" y="1790"/>
                    <a:pt x="1870" y="1820"/>
                  </a:cubicBezTo>
                  <a:cubicBezTo>
                    <a:pt x="1850" y="1851"/>
                    <a:pt x="1820" y="1870"/>
                    <a:pt x="1784" y="1879"/>
                  </a:cubicBezTo>
                  <a:cubicBezTo>
                    <a:pt x="1764" y="1884"/>
                    <a:pt x="1743" y="1886"/>
                    <a:pt x="1722" y="1886"/>
                  </a:cubicBezTo>
                  <a:cubicBezTo>
                    <a:pt x="1671" y="1887"/>
                    <a:pt x="1621" y="1897"/>
                    <a:pt x="1576" y="1923"/>
                  </a:cubicBezTo>
                  <a:cubicBezTo>
                    <a:pt x="1546" y="1939"/>
                    <a:pt x="1519" y="1960"/>
                    <a:pt x="1498" y="1987"/>
                  </a:cubicBezTo>
                  <a:cubicBezTo>
                    <a:pt x="1481" y="2010"/>
                    <a:pt x="1465" y="2034"/>
                    <a:pt x="1449" y="2057"/>
                  </a:cubicBezTo>
                  <a:cubicBezTo>
                    <a:pt x="1428" y="2087"/>
                    <a:pt x="1402" y="2111"/>
                    <a:pt x="1367" y="2123"/>
                  </a:cubicBezTo>
                  <a:cubicBezTo>
                    <a:pt x="1334" y="2134"/>
                    <a:pt x="1302" y="2130"/>
                    <a:pt x="1271" y="2118"/>
                  </a:cubicBezTo>
                  <a:cubicBezTo>
                    <a:pt x="1253" y="2112"/>
                    <a:pt x="1237" y="2103"/>
                    <a:pt x="1220" y="2095"/>
                  </a:cubicBezTo>
                  <a:cubicBezTo>
                    <a:pt x="1189" y="2080"/>
                    <a:pt x="1158" y="2066"/>
                    <a:pt x="1123" y="2062"/>
                  </a:cubicBezTo>
                  <a:cubicBezTo>
                    <a:pt x="1106" y="2059"/>
                    <a:pt x="1088" y="2058"/>
                    <a:pt x="1071" y="2057"/>
                  </a:cubicBezTo>
                  <a:cubicBezTo>
                    <a:pt x="1035" y="2057"/>
                    <a:pt x="1000" y="2065"/>
                    <a:pt x="967" y="2079"/>
                  </a:cubicBezTo>
                  <a:cubicBezTo>
                    <a:pt x="945" y="2088"/>
                    <a:pt x="924" y="2100"/>
                    <a:pt x="903" y="2110"/>
                  </a:cubicBezTo>
                  <a:cubicBezTo>
                    <a:pt x="879" y="2121"/>
                    <a:pt x="853" y="2129"/>
                    <a:pt x="827" y="2129"/>
                  </a:cubicBezTo>
                  <a:cubicBezTo>
                    <a:pt x="795" y="2129"/>
                    <a:pt x="767" y="2119"/>
                    <a:pt x="743" y="2100"/>
                  </a:cubicBezTo>
                  <a:cubicBezTo>
                    <a:pt x="718" y="2080"/>
                    <a:pt x="700" y="2054"/>
                    <a:pt x="683" y="2028"/>
                  </a:cubicBezTo>
                  <a:cubicBezTo>
                    <a:pt x="665" y="1997"/>
                    <a:pt x="641" y="1970"/>
                    <a:pt x="612" y="1947"/>
                  </a:cubicBezTo>
                  <a:cubicBezTo>
                    <a:pt x="576" y="1918"/>
                    <a:pt x="535" y="1901"/>
                    <a:pt x="490" y="1892"/>
                  </a:cubicBezTo>
                  <a:cubicBezTo>
                    <a:pt x="476" y="1889"/>
                    <a:pt x="461" y="1888"/>
                    <a:pt x="447" y="1887"/>
                  </a:cubicBezTo>
                  <a:cubicBezTo>
                    <a:pt x="417" y="1885"/>
                    <a:pt x="387" y="1885"/>
                    <a:pt x="358" y="1876"/>
                  </a:cubicBezTo>
                  <a:cubicBezTo>
                    <a:pt x="324" y="1865"/>
                    <a:pt x="297" y="1846"/>
                    <a:pt x="279" y="1816"/>
                  </a:cubicBezTo>
                  <a:cubicBezTo>
                    <a:pt x="266" y="1793"/>
                    <a:pt x="258" y="1769"/>
                    <a:pt x="256" y="1744"/>
                  </a:cubicBezTo>
                  <a:cubicBezTo>
                    <a:pt x="255" y="1728"/>
                    <a:pt x="254" y="1712"/>
                    <a:pt x="253" y="1696"/>
                  </a:cubicBezTo>
                  <a:cubicBezTo>
                    <a:pt x="250" y="1637"/>
                    <a:pt x="233" y="1582"/>
                    <a:pt x="196" y="1534"/>
                  </a:cubicBezTo>
                  <a:cubicBezTo>
                    <a:pt x="170" y="1501"/>
                    <a:pt x="138" y="1474"/>
                    <a:pt x="102" y="1453"/>
                  </a:cubicBezTo>
                  <a:cubicBezTo>
                    <a:pt x="73" y="1436"/>
                    <a:pt x="47" y="1415"/>
                    <a:pt x="29" y="1386"/>
                  </a:cubicBezTo>
                  <a:cubicBezTo>
                    <a:pt x="16" y="1365"/>
                    <a:pt x="9" y="1343"/>
                    <a:pt x="10" y="1319"/>
                  </a:cubicBezTo>
                  <a:close/>
                  <a:moveTo>
                    <a:pt x="1076" y="1920"/>
                  </a:moveTo>
                  <a:cubicBezTo>
                    <a:pt x="1129" y="1920"/>
                    <a:pt x="1182" y="1916"/>
                    <a:pt x="1235" y="1906"/>
                  </a:cubicBezTo>
                  <a:cubicBezTo>
                    <a:pt x="1393" y="1875"/>
                    <a:pt x="1534" y="1807"/>
                    <a:pt x="1652" y="1698"/>
                  </a:cubicBezTo>
                  <a:cubicBezTo>
                    <a:pt x="1832" y="1532"/>
                    <a:pt x="1927" y="1326"/>
                    <a:pt x="1932" y="1080"/>
                  </a:cubicBezTo>
                  <a:cubicBezTo>
                    <a:pt x="1933" y="1005"/>
                    <a:pt x="1925" y="932"/>
                    <a:pt x="1906" y="860"/>
                  </a:cubicBezTo>
                  <a:cubicBezTo>
                    <a:pt x="1804" y="460"/>
                    <a:pt x="1419" y="176"/>
                    <a:pt x="982" y="223"/>
                  </a:cubicBezTo>
                  <a:cubicBezTo>
                    <a:pt x="879" y="234"/>
                    <a:pt x="781" y="264"/>
                    <a:pt x="688" y="311"/>
                  </a:cubicBezTo>
                  <a:cubicBezTo>
                    <a:pt x="378" y="467"/>
                    <a:pt x="194" y="796"/>
                    <a:pt x="223" y="1140"/>
                  </a:cubicBezTo>
                  <a:cubicBezTo>
                    <a:pt x="229" y="1209"/>
                    <a:pt x="242" y="1275"/>
                    <a:pt x="265" y="1340"/>
                  </a:cubicBezTo>
                  <a:cubicBezTo>
                    <a:pt x="382" y="1687"/>
                    <a:pt x="708" y="1919"/>
                    <a:pt x="1076" y="1920"/>
                  </a:cubicBezTo>
                  <a:close/>
                </a:path>
              </a:pathLst>
            </a:custGeom>
            <a:grpFill/>
            <a:ln>
              <a:noFill/>
            </a:ln>
          </p:spPr>
          <p:txBody>
            <a:bodyPr vert="horz" wrap="square" lIns="91440" tIns="45720" rIns="91440" bIns="45720" numCol="1" anchor="t" anchorCtr="0" compatLnSpc="1"/>
            <a:lstStyle/>
            <a:p>
              <a:endParaRPr lang="zh-CN" altLang="en-US"/>
            </a:p>
          </p:txBody>
        </p:sp>
        <p:sp>
          <p:nvSpPr>
            <p:cNvPr id="79" name="椭圆 78"/>
            <p:cNvSpPr/>
            <p:nvPr/>
          </p:nvSpPr>
          <p:spPr>
            <a:xfrm>
              <a:off x="5528584" y="800477"/>
              <a:ext cx="1129117" cy="1129119"/>
            </a:xfrm>
            <a:prstGeom prst="ellipse">
              <a:avLst/>
            </a:prstGeom>
            <a:solidFill>
              <a:srgbClr val="B71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6"/>
            <p:cNvSpPr>
              <a:spLocks noEditPoints="1"/>
            </p:cNvSpPr>
            <p:nvPr/>
          </p:nvSpPr>
          <p:spPr bwMode="auto">
            <a:xfrm>
              <a:off x="5498684" y="761229"/>
              <a:ext cx="1177553" cy="1185817"/>
            </a:xfrm>
            <a:custGeom>
              <a:avLst/>
              <a:gdLst>
                <a:gd name="T0" fmla="*/ 882 w 1739"/>
                <a:gd name="T1" fmla="*/ 1744 h 1752"/>
                <a:gd name="T2" fmla="*/ 71 w 1739"/>
                <a:gd name="T3" fmla="*/ 1164 h 1752"/>
                <a:gd name="T4" fmla="*/ 29 w 1739"/>
                <a:gd name="T5" fmla="*/ 964 h 1752"/>
                <a:gd name="T6" fmla="*/ 494 w 1739"/>
                <a:gd name="T7" fmla="*/ 135 h 1752"/>
                <a:gd name="T8" fmla="*/ 788 w 1739"/>
                <a:gd name="T9" fmla="*/ 47 h 1752"/>
                <a:gd name="T10" fmla="*/ 1712 w 1739"/>
                <a:gd name="T11" fmla="*/ 684 h 1752"/>
                <a:gd name="T12" fmla="*/ 1738 w 1739"/>
                <a:gd name="T13" fmla="*/ 904 h 1752"/>
                <a:gd name="T14" fmla="*/ 1458 w 1739"/>
                <a:gd name="T15" fmla="*/ 1522 h 1752"/>
                <a:gd name="T16" fmla="*/ 1041 w 1739"/>
                <a:gd name="T17" fmla="*/ 1730 h 1752"/>
                <a:gd name="T18" fmla="*/ 882 w 1739"/>
                <a:gd name="T19" fmla="*/ 1744 h 1752"/>
                <a:gd name="T20" fmla="*/ 1718 w 1739"/>
                <a:gd name="T21" fmla="*/ 893 h 1752"/>
                <a:gd name="T22" fmla="*/ 1712 w 1739"/>
                <a:gd name="T23" fmla="*/ 806 h 1752"/>
                <a:gd name="T24" fmla="*/ 1660 w 1739"/>
                <a:gd name="T25" fmla="*/ 592 h 1752"/>
                <a:gd name="T26" fmla="*/ 929 w 1739"/>
                <a:gd name="T27" fmla="*/ 64 h 1752"/>
                <a:gd name="T28" fmla="*/ 566 w 1739"/>
                <a:gd name="T29" fmla="*/ 125 h 1752"/>
                <a:gd name="T30" fmla="*/ 52 w 1739"/>
                <a:gd name="T31" fmla="*/ 988 h 1752"/>
                <a:gd name="T32" fmla="*/ 105 w 1739"/>
                <a:gd name="T33" fmla="*/ 1198 h 1752"/>
                <a:gd name="T34" fmla="*/ 954 w 1739"/>
                <a:gd name="T35" fmla="*/ 1720 h 1752"/>
                <a:gd name="T36" fmla="*/ 1196 w 1739"/>
                <a:gd name="T37" fmla="*/ 1662 h 1752"/>
                <a:gd name="T38" fmla="*/ 1718 w 1739"/>
                <a:gd name="T39" fmla="*/ 893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9" h="1752">
                  <a:moveTo>
                    <a:pt x="882" y="1744"/>
                  </a:moveTo>
                  <a:cubicBezTo>
                    <a:pt x="514" y="1743"/>
                    <a:pt x="188" y="1511"/>
                    <a:pt x="71" y="1164"/>
                  </a:cubicBezTo>
                  <a:cubicBezTo>
                    <a:pt x="48" y="1099"/>
                    <a:pt x="35" y="1033"/>
                    <a:pt x="29" y="964"/>
                  </a:cubicBezTo>
                  <a:cubicBezTo>
                    <a:pt x="0" y="620"/>
                    <a:pt x="184" y="291"/>
                    <a:pt x="494" y="135"/>
                  </a:cubicBezTo>
                  <a:cubicBezTo>
                    <a:pt x="587" y="88"/>
                    <a:pt x="685" y="58"/>
                    <a:pt x="788" y="47"/>
                  </a:cubicBezTo>
                  <a:cubicBezTo>
                    <a:pt x="1225" y="0"/>
                    <a:pt x="1610" y="284"/>
                    <a:pt x="1712" y="684"/>
                  </a:cubicBezTo>
                  <a:cubicBezTo>
                    <a:pt x="1731" y="756"/>
                    <a:pt x="1739" y="829"/>
                    <a:pt x="1738" y="904"/>
                  </a:cubicBezTo>
                  <a:cubicBezTo>
                    <a:pt x="1733" y="1150"/>
                    <a:pt x="1638" y="1356"/>
                    <a:pt x="1458" y="1522"/>
                  </a:cubicBezTo>
                  <a:cubicBezTo>
                    <a:pt x="1340" y="1631"/>
                    <a:pt x="1199" y="1699"/>
                    <a:pt x="1041" y="1730"/>
                  </a:cubicBezTo>
                  <a:cubicBezTo>
                    <a:pt x="988" y="1740"/>
                    <a:pt x="935" y="1744"/>
                    <a:pt x="882" y="1744"/>
                  </a:cubicBezTo>
                  <a:close/>
                  <a:moveTo>
                    <a:pt x="1718" y="893"/>
                  </a:moveTo>
                  <a:cubicBezTo>
                    <a:pt x="1716" y="864"/>
                    <a:pt x="1715" y="835"/>
                    <a:pt x="1712" y="806"/>
                  </a:cubicBezTo>
                  <a:cubicBezTo>
                    <a:pt x="1704" y="732"/>
                    <a:pt x="1687" y="661"/>
                    <a:pt x="1660" y="592"/>
                  </a:cubicBezTo>
                  <a:cubicBezTo>
                    <a:pt x="1543" y="291"/>
                    <a:pt x="1251" y="80"/>
                    <a:pt x="929" y="64"/>
                  </a:cubicBezTo>
                  <a:cubicBezTo>
                    <a:pt x="803" y="58"/>
                    <a:pt x="682" y="77"/>
                    <a:pt x="566" y="125"/>
                  </a:cubicBezTo>
                  <a:cubicBezTo>
                    <a:pt x="225" y="263"/>
                    <a:pt x="8" y="613"/>
                    <a:pt x="52" y="988"/>
                  </a:cubicBezTo>
                  <a:cubicBezTo>
                    <a:pt x="60" y="1061"/>
                    <a:pt x="78" y="1131"/>
                    <a:pt x="105" y="1198"/>
                  </a:cubicBezTo>
                  <a:cubicBezTo>
                    <a:pt x="241" y="1540"/>
                    <a:pt x="586" y="1752"/>
                    <a:pt x="954" y="1720"/>
                  </a:cubicBezTo>
                  <a:cubicBezTo>
                    <a:pt x="1038" y="1713"/>
                    <a:pt x="1119" y="1694"/>
                    <a:pt x="1196" y="1662"/>
                  </a:cubicBezTo>
                  <a:cubicBezTo>
                    <a:pt x="1511" y="1534"/>
                    <a:pt x="1717" y="1230"/>
                    <a:pt x="1718" y="8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1" name="组合 80"/>
            <p:cNvGrpSpPr/>
            <p:nvPr/>
          </p:nvGrpSpPr>
          <p:grpSpPr>
            <a:xfrm>
              <a:off x="5606110" y="1033924"/>
              <a:ext cx="980262" cy="813958"/>
              <a:chOff x="1668463" y="4525963"/>
              <a:chExt cx="1506538" cy="1250950"/>
            </a:xfrm>
            <a:grpFill/>
          </p:grpSpPr>
          <p:sp>
            <p:nvSpPr>
              <p:cNvPr id="88" name="Freeform 9"/>
              <p:cNvSpPr/>
              <p:nvPr/>
            </p:nvSpPr>
            <p:spPr bwMode="auto">
              <a:xfrm>
                <a:off x="1731963" y="4525963"/>
                <a:ext cx="1401763" cy="1195388"/>
              </a:xfrm>
              <a:custGeom>
                <a:avLst/>
                <a:gdLst>
                  <a:gd name="T0" fmla="*/ 977 w 1347"/>
                  <a:gd name="T1" fmla="*/ 1059 h 1149"/>
                  <a:gd name="T2" fmla="*/ 1027 w 1347"/>
                  <a:gd name="T3" fmla="*/ 1029 h 1149"/>
                  <a:gd name="T4" fmla="*/ 1069 w 1347"/>
                  <a:gd name="T5" fmla="*/ 997 h 1149"/>
                  <a:gd name="T6" fmla="*/ 1071 w 1347"/>
                  <a:gd name="T7" fmla="*/ 996 h 1149"/>
                  <a:gd name="T8" fmla="*/ 1147 w 1347"/>
                  <a:gd name="T9" fmla="*/ 923 h 1149"/>
                  <a:gd name="T10" fmla="*/ 1150 w 1347"/>
                  <a:gd name="T11" fmla="*/ 919 h 1149"/>
                  <a:gd name="T12" fmla="*/ 1151 w 1347"/>
                  <a:gd name="T13" fmla="*/ 918 h 1149"/>
                  <a:gd name="T14" fmla="*/ 1159 w 1347"/>
                  <a:gd name="T15" fmla="*/ 909 h 1149"/>
                  <a:gd name="T16" fmla="*/ 1214 w 1347"/>
                  <a:gd name="T17" fmla="*/ 834 h 1149"/>
                  <a:gd name="T18" fmla="*/ 1216 w 1347"/>
                  <a:gd name="T19" fmla="*/ 829 h 1149"/>
                  <a:gd name="T20" fmla="*/ 1216 w 1347"/>
                  <a:gd name="T21" fmla="*/ 829 h 1149"/>
                  <a:gd name="T22" fmla="*/ 1220 w 1347"/>
                  <a:gd name="T23" fmla="*/ 823 h 1149"/>
                  <a:gd name="T24" fmla="*/ 1305 w 1347"/>
                  <a:gd name="T25" fmla="*/ 570 h 1149"/>
                  <a:gd name="T26" fmla="*/ 1190 w 1347"/>
                  <a:gd name="T27" fmla="*/ 124 h 1149"/>
                  <a:gd name="T28" fmla="*/ 1178 w 1347"/>
                  <a:gd name="T29" fmla="*/ 117 h 1149"/>
                  <a:gd name="T30" fmla="*/ 1131 w 1347"/>
                  <a:gd name="T31" fmla="*/ 103 h 1149"/>
                  <a:gd name="T32" fmla="*/ 1082 w 1347"/>
                  <a:gd name="T33" fmla="*/ 31 h 1149"/>
                  <a:gd name="T34" fmla="*/ 1079 w 1347"/>
                  <a:gd name="T35" fmla="*/ 1 h 1149"/>
                  <a:gd name="T36" fmla="*/ 1132 w 1347"/>
                  <a:gd name="T37" fmla="*/ 13 h 1149"/>
                  <a:gd name="T38" fmla="*/ 1187 w 1347"/>
                  <a:gd name="T39" fmla="*/ 89 h 1149"/>
                  <a:gd name="T40" fmla="*/ 1189 w 1347"/>
                  <a:gd name="T41" fmla="*/ 97 h 1149"/>
                  <a:gd name="T42" fmla="*/ 1203 w 1347"/>
                  <a:gd name="T43" fmla="*/ 137 h 1149"/>
                  <a:gd name="T44" fmla="*/ 1309 w 1347"/>
                  <a:gd name="T45" fmla="*/ 417 h 1149"/>
                  <a:gd name="T46" fmla="*/ 863 w 1347"/>
                  <a:gd name="T47" fmla="*/ 1114 h 1149"/>
                  <a:gd name="T48" fmla="*/ 617 w 1347"/>
                  <a:gd name="T49" fmla="*/ 1144 h 1149"/>
                  <a:gd name="T50" fmla="*/ 39 w 1347"/>
                  <a:gd name="T51" fmla="*/ 688 h 1149"/>
                  <a:gd name="T52" fmla="*/ 11 w 1347"/>
                  <a:gd name="T53" fmla="*/ 459 h 1149"/>
                  <a:gd name="T54" fmla="*/ 129 w 1347"/>
                  <a:gd name="T55" fmla="*/ 124 h 1149"/>
                  <a:gd name="T56" fmla="*/ 134 w 1347"/>
                  <a:gd name="T57" fmla="*/ 108 h 1149"/>
                  <a:gd name="T58" fmla="*/ 140 w 1347"/>
                  <a:gd name="T59" fmla="*/ 74 h 1149"/>
                  <a:gd name="T60" fmla="*/ 221 w 1347"/>
                  <a:gd name="T61" fmla="*/ 4 h 1149"/>
                  <a:gd name="T62" fmla="*/ 244 w 1347"/>
                  <a:gd name="T63" fmla="*/ 0 h 1149"/>
                  <a:gd name="T64" fmla="*/ 239 w 1347"/>
                  <a:gd name="T65" fmla="*/ 42 h 1149"/>
                  <a:gd name="T66" fmla="*/ 154 w 1347"/>
                  <a:gd name="T67" fmla="*/ 116 h 1149"/>
                  <a:gd name="T68" fmla="*/ 127 w 1347"/>
                  <a:gd name="T69" fmla="*/ 134 h 1149"/>
                  <a:gd name="T70" fmla="*/ 20 w 1347"/>
                  <a:gd name="T71" fmla="*/ 409 h 1149"/>
                  <a:gd name="T72" fmla="*/ 103 w 1347"/>
                  <a:gd name="T73" fmla="*/ 823 h 1149"/>
                  <a:gd name="T74" fmla="*/ 108 w 1347"/>
                  <a:gd name="T75" fmla="*/ 829 h 1149"/>
                  <a:gd name="T76" fmla="*/ 107 w 1347"/>
                  <a:gd name="T77" fmla="*/ 829 h 1149"/>
                  <a:gd name="T78" fmla="*/ 129 w 1347"/>
                  <a:gd name="T79" fmla="*/ 863 h 1149"/>
                  <a:gd name="T80" fmla="*/ 174 w 1347"/>
                  <a:gd name="T81" fmla="*/ 921 h 1149"/>
                  <a:gd name="T82" fmla="*/ 174 w 1347"/>
                  <a:gd name="T83" fmla="*/ 920 h 1149"/>
                  <a:gd name="T84" fmla="*/ 251 w 1347"/>
                  <a:gd name="T85" fmla="*/ 995 h 1149"/>
                  <a:gd name="T86" fmla="*/ 253 w 1347"/>
                  <a:gd name="T87" fmla="*/ 997 h 1149"/>
                  <a:gd name="T88" fmla="*/ 253 w 1347"/>
                  <a:gd name="T89" fmla="*/ 997 h 1149"/>
                  <a:gd name="T90" fmla="*/ 338 w 1347"/>
                  <a:gd name="T91" fmla="*/ 1055 h 1149"/>
                  <a:gd name="T92" fmla="*/ 346 w 1347"/>
                  <a:gd name="T93" fmla="*/ 1059 h 1149"/>
                  <a:gd name="T94" fmla="*/ 346 w 1347"/>
                  <a:gd name="T95" fmla="*/ 1059 h 1149"/>
                  <a:gd name="T96" fmla="*/ 428 w 1347"/>
                  <a:gd name="T97" fmla="*/ 1098 h 1149"/>
                  <a:gd name="T98" fmla="*/ 451 w 1347"/>
                  <a:gd name="T99" fmla="*/ 1106 h 1149"/>
                  <a:gd name="T100" fmla="*/ 451 w 1347"/>
                  <a:gd name="T101" fmla="*/ 1106 h 1149"/>
                  <a:gd name="T102" fmla="*/ 523 w 1347"/>
                  <a:gd name="T103" fmla="*/ 1127 h 1149"/>
                  <a:gd name="T104" fmla="*/ 561 w 1347"/>
                  <a:gd name="T105" fmla="*/ 1133 h 1149"/>
                  <a:gd name="T106" fmla="*/ 560 w 1347"/>
                  <a:gd name="T107" fmla="*/ 1133 h 1149"/>
                  <a:gd name="T108" fmla="*/ 694 w 1347"/>
                  <a:gd name="T109" fmla="*/ 1141 h 1149"/>
                  <a:gd name="T110" fmla="*/ 864 w 1347"/>
                  <a:gd name="T111" fmla="*/ 1109 h 1149"/>
                  <a:gd name="T112" fmla="*/ 872 w 1347"/>
                  <a:gd name="T113" fmla="*/ 1106 h 1149"/>
                  <a:gd name="T114" fmla="*/ 872 w 1347"/>
                  <a:gd name="T115" fmla="*/ 1106 h 1149"/>
                  <a:gd name="T116" fmla="*/ 947 w 1347"/>
                  <a:gd name="T117" fmla="*/ 1075 h 1149"/>
                  <a:gd name="T118" fmla="*/ 977 w 1347"/>
                  <a:gd name="T119" fmla="*/ 105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7" h="1149">
                    <a:moveTo>
                      <a:pt x="977" y="1059"/>
                    </a:moveTo>
                    <a:cubicBezTo>
                      <a:pt x="994" y="1049"/>
                      <a:pt x="1011" y="1040"/>
                      <a:pt x="1027" y="1029"/>
                    </a:cubicBezTo>
                    <a:cubicBezTo>
                      <a:pt x="1042" y="1019"/>
                      <a:pt x="1055" y="1008"/>
                      <a:pt x="1069" y="997"/>
                    </a:cubicBezTo>
                    <a:cubicBezTo>
                      <a:pt x="1070" y="997"/>
                      <a:pt x="1071" y="996"/>
                      <a:pt x="1071" y="996"/>
                    </a:cubicBezTo>
                    <a:cubicBezTo>
                      <a:pt x="1099" y="974"/>
                      <a:pt x="1124" y="950"/>
                      <a:pt x="1147" y="923"/>
                    </a:cubicBezTo>
                    <a:cubicBezTo>
                      <a:pt x="1148" y="922"/>
                      <a:pt x="1149" y="921"/>
                      <a:pt x="1150" y="919"/>
                    </a:cubicBezTo>
                    <a:cubicBezTo>
                      <a:pt x="1150" y="919"/>
                      <a:pt x="1150" y="919"/>
                      <a:pt x="1151" y="918"/>
                    </a:cubicBezTo>
                    <a:cubicBezTo>
                      <a:pt x="1154" y="915"/>
                      <a:pt x="1157" y="913"/>
                      <a:pt x="1159" y="909"/>
                    </a:cubicBezTo>
                    <a:cubicBezTo>
                      <a:pt x="1178" y="884"/>
                      <a:pt x="1196" y="859"/>
                      <a:pt x="1214" y="834"/>
                    </a:cubicBezTo>
                    <a:cubicBezTo>
                      <a:pt x="1215" y="833"/>
                      <a:pt x="1215" y="831"/>
                      <a:pt x="1216" y="829"/>
                    </a:cubicBezTo>
                    <a:cubicBezTo>
                      <a:pt x="1216" y="829"/>
                      <a:pt x="1216" y="829"/>
                      <a:pt x="1216" y="829"/>
                    </a:cubicBezTo>
                    <a:cubicBezTo>
                      <a:pt x="1217" y="827"/>
                      <a:pt x="1219" y="825"/>
                      <a:pt x="1220" y="823"/>
                    </a:cubicBezTo>
                    <a:cubicBezTo>
                      <a:pt x="1267" y="745"/>
                      <a:pt x="1296" y="660"/>
                      <a:pt x="1305" y="570"/>
                    </a:cubicBezTo>
                    <a:cubicBezTo>
                      <a:pt x="1323" y="407"/>
                      <a:pt x="1284" y="258"/>
                      <a:pt x="1190" y="124"/>
                    </a:cubicBezTo>
                    <a:cubicBezTo>
                      <a:pt x="1187" y="120"/>
                      <a:pt x="1183" y="118"/>
                      <a:pt x="1178" y="117"/>
                    </a:cubicBezTo>
                    <a:cubicBezTo>
                      <a:pt x="1161" y="116"/>
                      <a:pt x="1145" y="111"/>
                      <a:pt x="1131" y="103"/>
                    </a:cubicBezTo>
                    <a:cubicBezTo>
                      <a:pt x="1101" y="88"/>
                      <a:pt x="1087" y="62"/>
                      <a:pt x="1082" y="31"/>
                    </a:cubicBezTo>
                    <a:cubicBezTo>
                      <a:pt x="1080" y="21"/>
                      <a:pt x="1080" y="11"/>
                      <a:pt x="1079" y="1"/>
                    </a:cubicBezTo>
                    <a:cubicBezTo>
                      <a:pt x="1098" y="2"/>
                      <a:pt x="1116" y="6"/>
                      <a:pt x="1132" y="13"/>
                    </a:cubicBezTo>
                    <a:cubicBezTo>
                      <a:pt x="1165" y="27"/>
                      <a:pt x="1181" y="54"/>
                      <a:pt x="1187" y="89"/>
                    </a:cubicBezTo>
                    <a:cubicBezTo>
                      <a:pt x="1188" y="92"/>
                      <a:pt x="1189" y="94"/>
                      <a:pt x="1189" y="97"/>
                    </a:cubicBezTo>
                    <a:cubicBezTo>
                      <a:pt x="1187" y="112"/>
                      <a:pt x="1195" y="124"/>
                      <a:pt x="1203" y="137"/>
                    </a:cubicBezTo>
                    <a:cubicBezTo>
                      <a:pt x="1261" y="222"/>
                      <a:pt x="1296" y="315"/>
                      <a:pt x="1309" y="417"/>
                    </a:cubicBezTo>
                    <a:cubicBezTo>
                      <a:pt x="1347" y="726"/>
                      <a:pt x="1160" y="1019"/>
                      <a:pt x="863" y="1114"/>
                    </a:cubicBezTo>
                    <a:cubicBezTo>
                      <a:pt x="783" y="1140"/>
                      <a:pt x="701" y="1149"/>
                      <a:pt x="617" y="1144"/>
                    </a:cubicBezTo>
                    <a:cubicBezTo>
                      <a:pt x="351" y="1127"/>
                      <a:pt x="118" y="943"/>
                      <a:pt x="39" y="688"/>
                    </a:cubicBezTo>
                    <a:cubicBezTo>
                      <a:pt x="16" y="613"/>
                      <a:pt x="6" y="537"/>
                      <a:pt x="11" y="459"/>
                    </a:cubicBezTo>
                    <a:cubicBezTo>
                      <a:pt x="18" y="336"/>
                      <a:pt x="58" y="224"/>
                      <a:pt x="129" y="124"/>
                    </a:cubicBezTo>
                    <a:cubicBezTo>
                      <a:pt x="132" y="119"/>
                      <a:pt x="134" y="114"/>
                      <a:pt x="134" y="108"/>
                    </a:cubicBezTo>
                    <a:cubicBezTo>
                      <a:pt x="135" y="97"/>
                      <a:pt x="137" y="85"/>
                      <a:pt x="140" y="74"/>
                    </a:cubicBezTo>
                    <a:cubicBezTo>
                      <a:pt x="151" y="33"/>
                      <a:pt x="181" y="12"/>
                      <a:pt x="221" y="4"/>
                    </a:cubicBezTo>
                    <a:cubicBezTo>
                      <a:pt x="228" y="2"/>
                      <a:pt x="235" y="1"/>
                      <a:pt x="244" y="0"/>
                    </a:cubicBezTo>
                    <a:cubicBezTo>
                      <a:pt x="244" y="15"/>
                      <a:pt x="242" y="29"/>
                      <a:pt x="239" y="42"/>
                    </a:cubicBezTo>
                    <a:cubicBezTo>
                      <a:pt x="228" y="86"/>
                      <a:pt x="197" y="109"/>
                      <a:pt x="154" y="116"/>
                    </a:cubicBezTo>
                    <a:cubicBezTo>
                      <a:pt x="141" y="118"/>
                      <a:pt x="134" y="123"/>
                      <a:pt x="127" y="134"/>
                    </a:cubicBezTo>
                    <a:cubicBezTo>
                      <a:pt x="70" y="217"/>
                      <a:pt x="33" y="309"/>
                      <a:pt x="20" y="409"/>
                    </a:cubicBezTo>
                    <a:cubicBezTo>
                      <a:pt x="0" y="556"/>
                      <a:pt x="28" y="694"/>
                      <a:pt x="103" y="823"/>
                    </a:cubicBezTo>
                    <a:cubicBezTo>
                      <a:pt x="104" y="825"/>
                      <a:pt x="106" y="827"/>
                      <a:pt x="108" y="829"/>
                    </a:cubicBezTo>
                    <a:cubicBezTo>
                      <a:pt x="107" y="829"/>
                      <a:pt x="107" y="829"/>
                      <a:pt x="107" y="829"/>
                    </a:cubicBezTo>
                    <a:cubicBezTo>
                      <a:pt x="115" y="841"/>
                      <a:pt x="121" y="853"/>
                      <a:pt x="129" y="863"/>
                    </a:cubicBezTo>
                    <a:cubicBezTo>
                      <a:pt x="144" y="883"/>
                      <a:pt x="159" y="902"/>
                      <a:pt x="174" y="921"/>
                    </a:cubicBezTo>
                    <a:cubicBezTo>
                      <a:pt x="174" y="920"/>
                      <a:pt x="174" y="920"/>
                      <a:pt x="174" y="920"/>
                    </a:cubicBezTo>
                    <a:cubicBezTo>
                      <a:pt x="197" y="948"/>
                      <a:pt x="223" y="972"/>
                      <a:pt x="251" y="995"/>
                    </a:cubicBezTo>
                    <a:cubicBezTo>
                      <a:pt x="251" y="995"/>
                      <a:pt x="252" y="996"/>
                      <a:pt x="253" y="997"/>
                    </a:cubicBezTo>
                    <a:cubicBezTo>
                      <a:pt x="253" y="997"/>
                      <a:pt x="253" y="997"/>
                      <a:pt x="253" y="997"/>
                    </a:cubicBezTo>
                    <a:cubicBezTo>
                      <a:pt x="282" y="1016"/>
                      <a:pt x="310" y="1036"/>
                      <a:pt x="338" y="1055"/>
                    </a:cubicBezTo>
                    <a:cubicBezTo>
                      <a:pt x="341" y="1057"/>
                      <a:pt x="344" y="1058"/>
                      <a:pt x="346" y="1059"/>
                    </a:cubicBezTo>
                    <a:cubicBezTo>
                      <a:pt x="346" y="1059"/>
                      <a:pt x="346" y="1059"/>
                      <a:pt x="346" y="1059"/>
                    </a:cubicBezTo>
                    <a:cubicBezTo>
                      <a:pt x="373" y="1072"/>
                      <a:pt x="400" y="1085"/>
                      <a:pt x="428" y="1098"/>
                    </a:cubicBezTo>
                    <a:cubicBezTo>
                      <a:pt x="435" y="1101"/>
                      <a:pt x="443" y="1103"/>
                      <a:pt x="451" y="1106"/>
                    </a:cubicBezTo>
                    <a:cubicBezTo>
                      <a:pt x="451" y="1106"/>
                      <a:pt x="451" y="1106"/>
                      <a:pt x="451" y="1106"/>
                    </a:cubicBezTo>
                    <a:cubicBezTo>
                      <a:pt x="475" y="1113"/>
                      <a:pt x="499" y="1120"/>
                      <a:pt x="523" y="1127"/>
                    </a:cubicBezTo>
                    <a:cubicBezTo>
                      <a:pt x="536" y="1130"/>
                      <a:pt x="548" y="1131"/>
                      <a:pt x="561" y="1133"/>
                    </a:cubicBezTo>
                    <a:cubicBezTo>
                      <a:pt x="560" y="1133"/>
                      <a:pt x="560" y="1133"/>
                      <a:pt x="560" y="1133"/>
                    </a:cubicBezTo>
                    <a:cubicBezTo>
                      <a:pt x="605" y="1141"/>
                      <a:pt x="649" y="1143"/>
                      <a:pt x="694" y="1141"/>
                    </a:cubicBezTo>
                    <a:cubicBezTo>
                      <a:pt x="752" y="1138"/>
                      <a:pt x="808" y="1128"/>
                      <a:pt x="864" y="1109"/>
                    </a:cubicBezTo>
                    <a:cubicBezTo>
                      <a:pt x="867" y="1108"/>
                      <a:pt x="869" y="1107"/>
                      <a:pt x="872" y="1106"/>
                    </a:cubicBezTo>
                    <a:cubicBezTo>
                      <a:pt x="872" y="1106"/>
                      <a:pt x="872" y="1106"/>
                      <a:pt x="872" y="1106"/>
                    </a:cubicBezTo>
                    <a:cubicBezTo>
                      <a:pt x="897" y="1096"/>
                      <a:pt x="922" y="1086"/>
                      <a:pt x="947" y="1075"/>
                    </a:cubicBezTo>
                    <a:cubicBezTo>
                      <a:pt x="957" y="1071"/>
                      <a:pt x="967" y="1065"/>
                      <a:pt x="977" y="10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7"/>
              <p:cNvSpPr/>
              <p:nvPr/>
            </p:nvSpPr>
            <p:spPr bwMode="auto">
              <a:xfrm>
                <a:off x="3059113" y="5224463"/>
                <a:ext cx="85725" cy="73025"/>
              </a:xfrm>
              <a:custGeom>
                <a:avLst/>
                <a:gdLst>
                  <a:gd name="T0" fmla="*/ 83 w 83"/>
                  <a:gd name="T1" fmla="*/ 11 h 70"/>
                  <a:gd name="T2" fmla="*/ 0 w 83"/>
                  <a:gd name="T3" fmla="*/ 58 h 70"/>
                  <a:gd name="T4" fmla="*/ 83 w 83"/>
                  <a:gd name="T5" fmla="*/ 11 h 70"/>
                </a:gdLst>
                <a:ahLst/>
                <a:cxnLst>
                  <a:cxn ang="0">
                    <a:pos x="T0" y="T1"/>
                  </a:cxn>
                  <a:cxn ang="0">
                    <a:pos x="T2" y="T3"/>
                  </a:cxn>
                  <a:cxn ang="0">
                    <a:pos x="T4" y="T5"/>
                  </a:cxn>
                </a:cxnLst>
                <a:rect l="0" t="0" r="r" b="b"/>
                <a:pathLst>
                  <a:path w="83" h="70">
                    <a:moveTo>
                      <a:pt x="83" y="11"/>
                    </a:moveTo>
                    <a:cubicBezTo>
                      <a:pt x="72" y="54"/>
                      <a:pt x="37" y="70"/>
                      <a:pt x="0" y="58"/>
                    </a:cubicBezTo>
                    <a:cubicBezTo>
                      <a:pt x="10" y="16"/>
                      <a:pt x="45" y="0"/>
                      <a:pt x="8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
              <p:cNvSpPr/>
              <p:nvPr/>
            </p:nvSpPr>
            <p:spPr bwMode="auto">
              <a:xfrm>
                <a:off x="2987676" y="5197475"/>
                <a:ext cx="74613" cy="85725"/>
              </a:xfrm>
              <a:custGeom>
                <a:avLst/>
                <a:gdLst>
                  <a:gd name="T0" fmla="*/ 58 w 72"/>
                  <a:gd name="T1" fmla="*/ 83 h 83"/>
                  <a:gd name="T2" fmla="*/ 10 w 72"/>
                  <a:gd name="T3" fmla="*/ 0 h 83"/>
                  <a:gd name="T4" fmla="*/ 58 w 72"/>
                  <a:gd name="T5" fmla="*/ 83 h 83"/>
                </a:gdLst>
                <a:ahLst/>
                <a:cxnLst>
                  <a:cxn ang="0">
                    <a:pos x="T0" y="T1"/>
                  </a:cxn>
                  <a:cxn ang="0">
                    <a:pos x="T2" y="T3"/>
                  </a:cxn>
                  <a:cxn ang="0">
                    <a:pos x="T4" y="T5"/>
                  </a:cxn>
                </a:cxnLst>
                <a:rect l="0" t="0" r="r" b="b"/>
                <a:pathLst>
                  <a:path w="72" h="83">
                    <a:moveTo>
                      <a:pt x="58" y="83"/>
                    </a:moveTo>
                    <a:cubicBezTo>
                      <a:pt x="15" y="71"/>
                      <a:pt x="0" y="38"/>
                      <a:pt x="10" y="0"/>
                    </a:cubicBezTo>
                    <a:cubicBezTo>
                      <a:pt x="48" y="5"/>
                      <a:pt x="72" y="46"/>
                      <a:pt x="58"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9"/>
              <p:cNvSpPr/>
              <p:nvPr/>
            </p:nvSpPr>
            <p:spPr bwMode="auto">
              <a:xfrm>
                <a:off x="1695451" y="5224463"/>
                <a:ext cx="87313" cy="73025"/>
              </a:xfrm>
              <a:custGeom>
                <a:avLst/>
                <a:gdLst>
                  <a:gd name="T0" fmla="*/ 84 w 84"/>
                  <a:gd name="T1" fmla="*/ 59 h 71"/>
                  <a:gd name="T2" fmla="*/ 0 w 84"/>
                  <a:gd name="T3" fmla="*/ 12 h 71"/>
                  <a:gd name="T4" fmla="*/ 84 w 84"/>
                  <a:gd name="T5" fmla="*/ 59 h 71"/>
                </a:gdLst>
                <a:ahLst/>
                <a:cxnLst>
                  <a:cxn ang="0">
                    <a:pos x="T0" y="T1"/>
                  </a:cxn>
                  <a:cxn ang="0">
                    <a:pos x="T2" y="T3"/>
                  </a:cxn>
                  <a:cxn ang="0">
                    <a:pos x="T4" y="T5"/>
                  </a:cxn>
                </a:cxnLst>
                <a:rect l="0" t="0" r="r" b="b"/>
                <a:pathLst>
                  <a:path w="84" h="71">
                    <a:moveTo>
                      <a:pt x="84" y="59"/>
                    </a:moveTo>
                    <a:cubicBezTo>
                      <a:pt x="46" y="71"/>
                      <a:pt x="11" y="55"/>
                      <a:pt x="0" y="12"/>
                    </a:cubicBezTo>
                    <a:cubicBezTo>
                      <a:pt x="38" y="0"/>
                      <a:pt x="73" y="17"/>
                      <a:pt x="8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0"/>
              <p:cNvSpPr/>
              <p:nvPr/>
            </p:nvSpPr>
            <p:spPr bwMode="auto">
              <a:xfrm>
                <a:off x="1966913" y="5462588"/>
                <a:ext cx="60325" cy="100013"/>
              </a:xfrm>
              <a:custGeom>
                <a:avLst/>
                <a:gdLst>
                  <a:gd name="T0" fmla="*/ 27 w 58"/>
                  <a:gd name="T1" fmla="*/ 96 h 96"/>
                  <a:gd name="T2" fmla="*/ 27 w 58"/>
                  <a:gd name="T3" fmla="*/ 96 h 96"/>
                  <a:gd name="T4" fmla="*/ 22 w 58"/>
                  <a:gd name="T5" fmla="*/ 88 h 96"/>
                  <a:gd name="T6" fmla="*/ 29 w 58"/>
                  <a:gd name="T7" fmla="*/ 0 h 96"/>
                  <a:gd name="T8" fmla="*/ 49 w 58"/>
                  <a:gd name="T9" fmla="*/ 66 h 96"/>
                  <a:gd name="T10" fmla="*/ 33 w 58"/>
                  <a:gd name="T11" fmla="*/ 92 h 96"/>
                  <a:gd name="T12" fmla="*/ 27 w 5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58" h="96">
                    <a:moveTo>
                      <a:pt x="27" y="96"/>
                    </a:moveTo>
                    <a:cubicBezTo>
                      <a:pt x="27" y="96"/>
                      <a:pt x="27" y="96"/>
                      <a:pt x="27" y="96"/>
                    </a:cubicBezTo>
                    <a:cubicBezTo>
                      <a:pt x="26" y="93"/>
                      <a:pt x="24" y="91"/>
                      <a:pt x="22" y="88"/>
                    </a:cubicBezTo>
                    <a:cubicBezTo>
                      <a:pt x="0" y="59"/>
                      <a:pt x="2" y="25"/>
                      <a:pt x="29" y="0"/>
                    </a:cubicBezTo>
                    <a:cubicBezTo>
                      <a:pt x="47" y="13"/>
                      <a:pt x="58" y="44"/>
                      <a:pt x="49" y="66"/>
                    </a:cubicBezTo>
                    <a:cubicBezTo>
                      <a:pt x="45" y="75"/>
                      <a:pt x="39" y="84"/>
                      <a:pt x="33" y="92"/>
                    </a:cubicBezTo>
                    <a:cubicBezTo>
                      <a:pt x="32" y="94"/>
                      <a:pt x="29" y="95"/>
                      <a:pt x="2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1"/>
              <p:cNvSpPr/>
              <p:nvPr/>
            </p:nvSpPr>
            <p:spPr bwMode="auto">
              <a:xfrm>
                <a:off x="2816226" y="5462588"/>
                <a:ext cx="57150" cy="100013"/>
              </a:xfrm>
              <a:custGeom>
                <a:avLst/>
                <a:gdLst>
                  <a:gd name="T0" fmla="*/ 29 w 55"/>
                  <a:gd name="T1" fmla="*/ 95 h 96"/>
                  <a:gd name="T2" fmla="*/ 27 w 55"/>
                  <a:gd name="T3" fmla="*/ 96 h 96"/>
                  <a:gd name="T4" fmla="*/ 4 w 55"/>
                  <a:gd name="T5" fmla="*/ 57 h 96"/>
                  <a:gd name="T6" fmla="*/ 25 w 55"/>
                  <a:gd name="T7" fmla="*/ 0 h 96"/>
                  <a:gd name="T8" fmla="*/ 40 w 55"/>
                  <a:gd name="T9" fmla="*/ 79 h 96"/>
                  <a:gd name="T10" fmla="*/ 29 w 55"/>
                  <a:gd name="T11" fmla="*/ 95 h 96"/>
                </a:gdLst>
                <a:ahLst/>
                <a:cxnLst>
                  <a:cxn ang="0">
                    <a:pos x="T0" y="T1"/>
                  </a:cxn>
                  <a:cxn ang="0">
                    <a:pos x="T2" y="T3"/>
                  </a:cxn>
                  <a:cxn ang="0">
                    <a:pos x="T4" y="T5"/>
                  </a:cxn>
                  <a:cxn ang="0">
                    <a:pos x="T6" y="T7"/>
                  </a:cxn>
                  <a:cxn ang="0">
                    <a:pos x="T8" y="T9"/>
                  </a:cxn>
                  <a:cxn ang="0">
                    <a:pos x="T10" y="T11"/>
                  </a:cxn>
                </a:cxnLst>
                <a:rect l="0" t="0" r="r" b="b"/>
                <a:pathLst>
                  <a:path w="55" h="96">
                    <a:moveTo>
                      <a:pt x="29" y="95"/>
                    </a:moveTo>
                    <a:cubicBezTo>
                      <a:pt x="29" y="95"/>
                      <a:pt x="28" y="96"/>
                      <a:pt x="27" y="96"/>
                    </a:cubicBezTo>
                    <a:cubicBezTo>
                      <a:pt x="14" y="86"/>
                      <a:pt x="7" y="72"/>
                      <a:pt x="4" y="57"/>
                    </a:cubicBezTo>
                    <a:cubicBezTo>
                      <a:pt x="0" y="34"/>
                      <a:pt x="11" y="16"/>
                      <a:pt x="25" y="0"/>
                    </a:cubicBezTo>
                    <a:cubicBezTo>
                      <a:pt x="49" y="18"/>
                      <a:pt x="55" y="52"/>
                      <a:pt x="40" y="79"/>
                    </a:cubicBezTo>
                    <a:cubicBezTo>
                      <a:pt x="36" y="84"/>
                      <a:pt x="33" y="90"/>
                      <a:pt x="29"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2"/>
              <p:cNvSpPr/>
              <p:nvPr/>
            </p:nvSpPr>
            <p:spPr bwMode="auto">
              <a:xfrm>
                <a:off x="1781176" y="5197475"/>
                <a:ext cx="73025" cy="85725"/>
              </a:xfrm>
              <a:custGeom>
                <a:avLst/>
                <a:gdLst>
                  <a:gd name="T0" fmla="*/ 60 w 71"/>
                  <a:gd name="T1" fmla="*/ 0 h 83"/>
                  <a:gd name="T2" fmla="*/ 13 w 71"/>
                  <a:gd name="T3" fmla="*/ 83 h 83"/>
                  <a:gd name="T4" fmla="*/ 60 w 71"/>
                  <a:gd name="T5" fmla="*/ 0 h 83"/>
                </a:gdLst>
                <a:ahLst/>
                <a:cxnLst>
                  <a:cxn ang="0">
                    <a:pos x="T0" y="T1"/>
                  </a:cxn>
                  <a:cxn ang="0">
                    <a:pos x="T2" y="T3"/>
                  </a:cxn>
                  <a:cxn ang="0">
                    <a:pos x="T4" y="T5"/>
                  </a:cxn>
                </a:cxnLst>
                <a:rect l="0" t="0" r="r" b="b"/>
                <a:pathLst>
                  <a:path w="71" h="83">
                    <a:moveTo>
                      <a:pt x="60" y="0"/>
                    </a:moveTo>
                    <a:cubicBezTo>
                      <a:pt x="71" y="39"/>
                      <a:pt x="55" y="71"/>
                      <a:pt x="13" y="83"/>
                    </a:cubicBezTo>
                    <a:cubicBezTo>
                      <a:pt x="0" y="45"/>
                      <a:pt x="17" y="12"/>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3"/>
              <p:cNvSpPr/>
              <p:nvPr/>
            </p:nvSpPr>
            <p:spPr bwMode="auto">
              <a:xfrm>
                <a:off x="2528888" y="5700713"/>
                <a:ext cx="87313" cy="74613"/>
              </a:xfrm>
              <a:custGeom>
                <a:avLst/>
                <a:gdLst>
                  <a:gd name="T0" fmla="*/ 0 w 84"/>
                  <a:gd name="T1" fmla="*/ 12 h 71"/>
                  <a:gd name="T2" fmla="*/ 84 w 84"/>
                  <a:gd name="T3" fmla="*/ 60 h 71"/>
                  <a:gd name="T4" fmla="*/ 0 w 84"/>
                  <a:gd name="T5" fmla="*/ 12 h 71"/>
                </a:gdLst>
                <a:ahLst/>
                <a:cxnLst>
                  <a:cxn ang="0">
                    <a:pos x="T0" y="T1"/>
                  </a:cxn>
                  <a:cxn ang="0">
                    <a:pos x="T2" y="T3"/>
                  </a:cxn>
                  <a:cxn ang="0">
                    <a:pos x="T4" y="T5"/>
                  </a:cxn>
                </a:cxnLst>
                <a:rect l="0" t="0" r="r" b="b"/>
                <a:pathLst>
                  <a:path w="84" h="71">
                    <a:moveTo>
                      <a:pt x="0" y="12"/>
                    </a:moveTo>
                    <a:cubicBezTo>
                      <a:pt x="39" y="0"/>
                      <a:pt x="75" y="21"/>
                      <a:pt x="84" y="60"/>
                    </a:cubicBezTo>
                    <a:cubicBezTo>
                      <a:pt x="47" y="71"/>
                      <a:pt x="11" y="55"/>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
              <p:cNvSpPr/>
              <p:nvPr/>
            </p:nvSpPr>
            <p:spPr bwMode="auto">
              <a:xfrm>
                <a:off x="2943226" y="5294313"/>
                <a:ext cx="68263" cy="93663"/>
              </a:xfrm>
              <a:custGeom>
                <a:avLst/>
                <a:gdLst>
                  <a:gd name="T0" fmla="*/ 52 w 66"/>
                  <a:gd name="T1" fmla="*/ 90 h 90"/>
                  <a:gd name="T2" fmla="*/ 18 w 66"/>
                  <a:gd name="T3" fmla="*/ 0 h 90"/>
                  <a:gd name="T4" fmla="*/ 56 w 66"/>
                  <a:gd name="T5" fmla="*/ 78 h 90"/>
                  <a:gd name="T6" fmla="*/ 52 w 66"/>
                  <a:gd name="T7" fmla="*/ 90 h 90"/>
                  <a:gd name="T8" fmla="*/ 52 w 66"/>
                  <a:gd name="T9" fmla="*/ 90 h 90"/>
                </a:gdLst>
                <a:ahLst/>
                <a:cxnLst>
                  <a:cxn ang="0">
                    <a:pos x="T0" y="T1"/>
                  </a:cxn>
                  <a:cxn ang="0">
                    <a:pos x="T2" y="T3"/>
                  </a:cxn>
                  <a:cxn ang="0">
                    <a:pos x="T4" y="T5"/>
                  </a:cxn>
                  <a:cxn ang="0">
                    <a:pos x="T6" y="T7"/>
                  </a:cxn>
                  <a:cxn ang="0">
                    <a:pos x="T8" y="T9"/>
                  </a:cxn>
                </a:cxnLst>
                <a:rect l="0" t="0" r="r" b="b"/>
                <a:pathLst>
                  <a:path w="66" h="90">
                    <a:moveTo>
                      <a:pt x="52" y="90"/>
                    </a:moveTo>
                    <a:cubicBezTo>
                      <a:pt x="13" y="72"/>
                      <a:pt x="0" y="38"/>
                      <a:pt x="18" y="0"/>
                    </a:cubicBezTo>
                    <a:cubicBezTo>
                      <a:pt x="50" y="10"/>
                      <a:pt x="66" y="43"/>
                      <a:pt x="56" y="78"/>
                    </a:cubicBezTo>
                    <a:cubicBezTo>
                      <a:pt x="55" y="82"/>
                      <a:pt x="53" y="86"/>
                      <a:pt x="52" y="90"/>
                    </a:cubicBezTo>
                    <a:cubicBezTo>
                      <a:pt x="52" y="90"/>
                      <a:pt x="52" y="90"/>
                      <a:pt x="52"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5"/>
              <p:cNvSpPr/>
              <p:nvPr/>
            </p:nvSpPr>
            <p:spPr bwMode="auto">
              <a:xfrm>
                <a:off x="2057401" y="5529263"/>
                <a:ext cx="60325" cy="98425"/>
              </a:xfrm>
              <a:custGeom>
                <a:avLst/>
                <a:gdLst>
                  <a:gd name="T0" fmla="*/ 34 w 58"/>
                  <a:gd name="T1" fmla="*/ 94 h 94"/>
                  <a:gd name="T2" fmla="*/ 21 w 58"/>
                  <a:gd name="T3" fmla="*/ 81 h 94"/>
                  <a:gd name="T4" fmla="*/ 20 w 58"/>
                  <a:gd name="T5" fmla="*/ 0 h 94"/>
                  <a:gd name="T6" fmla="*/ 50 w 58"/>
                  <a:gd name="T7" fmla="*/ 68 h 94"/>
                  <a:gd name="T8" fmla="*/ 40 w 58"/>
                  <a:gd name="T9" fmla="*/ 90 h 94"/>
                  <a:gd name="T10" fmla="*/ 34 w 58"/>
                  <a:gd name="T11" fmla="*/ 94 h 94"/>
                  <a:gd name="T12" fmla="*/ 34 w 58"/>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34" y="94"/>
                    </a:moveTo>
                    <a:cubicBezTo>
                      <a:pt x="30" y="90"/>
                      <a:pt x="26" y="86"/>
                      <a:pt x="21" y="81"/>
                    </a:cubicBezTo>
                    <a:cubicBezTo>
                      <a:pt x="0" y="58"/>
                      <a:pt x="0" y="29"/>
                      <a:pt x="20" y="0"/>
                    </a:cubicBezTo>
                    <a:cubicBezTo>
                      <a:pt x="42" y="14"/>
                      <a:pt x="58" y="41"/>
                      <a:pt x="50" y="68"/>
                    </a:cubicBezTo>
                    <a:cubicBezTo>
                      <a:pt x="47" y="76"/>
                      <a:pt x="44" y="83"/>
                      <a:pt x="40" y="90"/>
                    </a:cubicBezTo>
                    <a:cubicBezTo>
                      <a:pt x="39" y="92"/>
                      <a:pt x="36" y="93"/>
                      <a:pt x="34" y="94"/>
                    </a:cubicBezTo>
                    <a:cubicBezTo>
                      <a:pt x="34" y="94"/>
                      <a:pt x="34" y="94"/>
                      <a:pt x="3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6"/>
              <p:cNvSpPr/>
              <p:nvPr/>
            </p:nvSpPr>
            <p:spPr bwMode="auto">
              <a:xfrm>
                <a:off x="1806576" y="5445125"/>
                <a:ext cx="98425" cy="68263"/>
              </a:xfrm>
              <a:custGeom>
                <a:avLst/>
                <a:gdLst>
                  <a:gd name="T0" fmla="*/ 0 w 95"/>
                  <a:gd name="T1" fmla="*/ 24 h 66"/>
                  <a:gd name="T2" fmla="*/ 95 w 95"/>
                  <a:gd name="T3" fmla="*/ 41 h 66"/>
                  <a:gd name="T4" fmla="*/ 0 w 95"/>
                  <a:gd name="T5" fmla="*/ 24 h 66"/>
                </a:gdLst>
                <a:ahLst/>
                <a:cxnLst>
                  <a:cxn ang="0">
                    <a:pos x="T0" y="T1"/>
                  </a:cxn>
                  <a:cxn ang="0">
                    <a:pos x="T2" y="T3"/>
                  </a:cxn>
                  <a:cxn ang="0">
                    <a:pos x="T4" y="T5"/>
                  </a:cxn>
                </a:cxnLst>
                <a:rect l="0" t="0" r="r" b="b"/>
                <a:pathLst>
                  <a:path w="95" h="66">
                    <a:moveTo>
                      <a:pt x="0" y="24"/>
                    </a:moveTo>
                    <a:cubicBezTo>
                      <a:pt x="34" y="0"/>
                      <a:pt x="71" y="6"/>
                      <a:pt x="95" y="41"/>
                    </a:cubicBezTo>
                    <a:cubicBezTo>
                      <a:pt x="60" y="66"/>
                      <a:pt x="24" y="58"/>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7"/>
              <p:cNvSpPr/>
              <p:nvPr/>
            </p:nvSpPr>
            <p:spPr bwMode="auto">
              <a:xfrm>
                <a:off x="1668463" y="4978400"/>
                <a:ext cx="74613" cy="76200"/>
              </a:xfrm>
              <a:custGeom>
                <a:avLst/>
                <a:gdLst>
                  <a:gd name="T0" fmla="*/ 5 w 71"/>
                  <a:gd name="T1" fmla="*/ 0 h 73"/>
                  <a:gd name="T2" fmla="*/ 66 w 71"/>
                  <a:gd name="T3" fmla="*/ 73 h 73"/>
                  <a:gd name="T4" fmla="*/ 5 w 71"/>
                  <a:gd name="T5" fmla="*/ 0 h 73"/>
                </a:gdLst>
                <a:ahLst/>
                <a:cxnLst>
                  <a:cxn ang="0">
                    <a:pos x="T0" y="T1"/>
                  </a:cxn>
                  <a:cxn ang="0">
                    <a:pos x="T2" y="T3"/>
                  </a:cxn>
                  <a:cxn ang="0">
                    <a:pos x="T4" y="T5"/>
                  </a:cxn>
                </a:cxnLst>
                <a:rect l="0" t="0" r="r" b="b"/>
                <a:pathLst>
                  <a:path w="71" h="73">
                    <a:moveTo>
                      <a:pt x="5" y="0"/>
                    </a:moveTo>
                    <a:cubicBezTo>
                      <a:pt x="47" y="2"/>
                      <a:pt x="71" y="32"/>
                      <a:pt x="66" y="73"/>
                    </a:cubicBezTo>
                    <a:cubicBezTo>
                      <a:pt x="23" y="71"/>
                      <a:pt x="0" y="39"/>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
              <p:cNvSpPr/>
              <p:nvPr/>
            </p:nvSpPr>
            <p:spPr bwMode="auto">
              <a:xfrm>
                <a:off x="3092451" y="4978400"/>
                <a:ext cx="82550" cy="77788"/>
              </a:xfrm>
              <a:custGeom>
                <a:avLst/>
                <a:gdLst>
                  <a:gd name="T0" fmla="*/ 72 w 79"/>
                  <a:gd name="T1" fmla="*/ 1 h 76"/>
                  <a:gd name="T2" fmla="*/ 10 w 79"/>
                  <a:gd name="T3" fmla="*/ 74 h 76"/>
                  <a:gd name="T4" fmla="*/ 72 w 79"/>
                  <a:gd name="T5" fmla="*/ 1 h 76"/>
                </a:gdLst>
                <a:ahLst/>
                <a:cxnLst>
                  <a:cxn ang="0">
                    <a:pos x="T0" y="T1"/>
                  </a:cxn>
                  <a:cxn ang="0">
                    <a:pos x="T2" y="T3"/>
                  </a:cxn>
                  <a:cxn ang="0">
                    <a:pos x="T4" y="T5"/>
                  </a:cxn>
                </a:cxnLst>
                <a:rect l="0" t="0" r="r" b="b"/>
                <a:pathLst>
                  <a:path w="79" h="76">
                    <a:moveTo>
                      <a:pt x="72" y="1"/>
                    </a:moveTo>
                    <a:cubicBezTo>
                      <a:pt x="79" y="38"/>
                      <a:pt x="47" y="76"/>
                      <a:pt x="10" y="74"/>
                    </a:cubicBezTo>
                    <a:cubicBezTo>
                      <a:pt x="0" y="40"/>
                      <a:pt x="34" y="0"/>
                      <a:pt x="7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9"/>
              <p:cNvSpPr/>
              <p:nvPr/>
            </p:nvSpPr>
            <p:spPr bwMode="auto">
              <a:xfrm>
                <a:off x="3009901" y="5095875"/>
                <a:ext cx="79375" cy="79375"/>
              </a:xfrm>
              <a:custGeom>
                <a:avLst/>
                <a:gdLst>
                  <a:gd name="T0" fmla="*/ 6 w 76"/>
                  <a:gd name="T1" fmla="*/ 0 h 77"/>
                  <a:gd name="T2" fmla="*/ 67 w 76"/>
                  <a:gd name="T3" fmla="*/ 73 h 77"/>
                  <a:gd name="T4" fmla="*/ 6 w 76"/>
                  <a:gd name="T5" fmla="*/ 0 h 77"/>
                </a:gdLst>
                <a:ahLst/>
                <a:cxnLst>
                  <a:cxn ang="0">
                    <a:pos x="T0" y="T1"/>
                  </a:cxn>
                  <a:cxn ang="0">
                    <a:pos x="T2" y="T3"/>
                  </a:cxn>
                  <a:cxn ang="0">
                    <a:pos x="T4" y="T5"/>
                  </a:cxn>
                </a:cxnLst>
                <a:rect l="0" t="0" r="r" b="b"/>
                <a:pathLst>
                  <a:path w="76" h="77">
                    <a:moveTo>
                      <a:pt x="6" y="0"/>
                    </a:moveTo>
                    <a:cubicBezTo>
                      <a:pt x="46" y="1"/>
                      <a:pt x="76" y="37"/>
                      <a:pt x="67" y="73"/>
                    </a:cubicBezTo>
                    <a:cubicBezTo>
                      <a:pt x="31" y="77"/>
                      <a:pt x="0" y="39"/>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
              <p:cNvSpPr/>
              <p:nvPr/>
            </p:nvSpPr>
            <p:spPr bwMode="auto">
              <a:xfrm>
                <a:off x="1990726" y="5611813"/>
                <a:ext cx="98425" cy="68263"/>
              </a:xfrm>
              <a:custGeom>
                <a:avLst/>
                <a:gdLst>
                  <a:gd name="T0" fmla="*/ 95 w 95"/>
                  <a:gd name="T1" fmla="*/ 24 h 65"/>
                  <a:gd name="T2" fmla="*/ 0 w 95"/>
                  <a:gd name="T3" fmla="*/ 41 h 65"/>
                  <a:gd name="T4" fmla="*/ 95 w 95"/>
                  <a:gd name="T5" fmla="*/ 24 h 65"/>
                </a:gdLst>
                <a:ahLst/>
                <a:cxnLst>
                  <a:cxn ang="0">
                    <a:pos x="T0" y="T1"/>
                  </a:cxn>
                  <a:cxn ang="0">
                    <a:pos x="T2" y="T3"/>
                  </a:cxn>
                  <a:cxn ang="0">
                    <a:pos x="T4" y="T5"/>
                  </a:cxn>
                </a:cxnLst>
                <a:rect l="0" t="0" r="r" b="b"/>
                <a:pathLst>
                  <a:path w="95" h="65">
                    <a:moveTo>
                      <a:pt x="95" y="24"/>
                    </a:moveTo>
                    <a:cubicBezTo>
                      <a:pt x="71" y="59"/>
                      <a:pt x="34" y="65"/>
                      <a:pt x="0" y="41"/>
                    </a:cubicBezTo>
                    <a:cubicBezTo>
                      <a:pt x="23" y="5"/>
                      <a:pt x="63" y="0"/>
                      <a:pt x="9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1"/>
              <p:cNvSpPr/>
              <p:nvPr/>
            </p:nvSpPr>
            <p:spPr bwMode="auto">
              <a:xfrm>
                <a:off x="2851151" y="5538788"/>
                <a:ext cx="100013" cy="63500"/>
              </a:xfrm>
              <a:custGeom>
                <a:avLst/>
                <a:gdLst>
                  <a:gd name="T0" fmla="*/ 0 w 96"/>
                  <a:gd name="T1" fmla="*/ 30 h 61"/>
                  <a:gd name="T2" fmla="*/ 96 w 96"/>
                  <a:gd name="T3" fmla="*/ 30 h 61"/>
                  <a:gd name="T4" fmla="*/ 0 w 96"/>
                  <a:gd name="T5" fmla="*/ 30 h 61"/>
                </a:gdLst>
                <a:ahLst/>
                <a:cxnLst>
                  <a:cxn ang="0">
                    <a:pos x="T0" y="T1"/>
                  </a:cxn>
                  <a:cxn ang="0">
                    <a:pos x="T2" y="T3"/>
                  </a:cxn>
                  <a:cxn ang="0">
                    <a:pos x="T4" y="T5"/>
                  </a:cxn>
                </a:cxnLst>
                <a:rect l="0" t="0" r="r" b="b"/>
                <a:pathLst>
                  <a:path w="96" h="61">
                    <a:moveTo>
                      <a:pt x="0" y="30"/>
                    </a:moveTo>
                    <a:cubicBezTo>
                      <a:pt x="26" y="0"/>
                      <a:pt x="70" y="1"/>
                      <a:pt x="96" y="30"/>
                    </a:cubicBezTo>
                    <a:cubicBezTo>
                      <a:pt x="67" y="61"/>
                      <a:pt x="28" y="6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2"/>
              <p:cNvSpPr/>
              <p:nvPr/>
            </p:nvSpPr>
            <p:spPr bwMode="auto">
              <a:xfrm>
                <a:off x="1893888" y="5384800"/>
                <a:ext cx="60325" cy="100013"/>
              </a:xfrm>
              <a:custGeom>
                <a:avLst/>
                <a:gdLst>
                  <a:gd name="T0" fmla="*/ 18 w 57"/>
                  <a:gd name="T1" fmla="*/ 96 h 96"/>
                  <a:gd name="T2" fmla="*/ 5 w 57"/>
                  <a:gd name="T3" fmla="*/ 62 h 96"/>
                  <a:gd name="T4" fmla="*/ 35 w 57"/>
                  <a:gd name="T5" fmla="*/ 0 h 96"/>
                  <a:gd name="T6" fmla="*/ 41 w 57"/>
                  <a:gd name="T7" fmla="*/ 70 h 96"/>
                  <a:gd name="T8" fmla="*/ 18 w 57"/>
                  <a:gd name="T9" fmla="*/ 95 h 96"/>
                  <a:gd name="T10" fmla="*/ 18 w 57"/>
                  <a:gd name="T11" fmla="*/ 96 h 96"/>
                </a:gdLst>
                <a:ahLst/>
                <a:cxnLst>
                  <a:cxn ang="0">
                    <a:pos x="T0" y="T1"/>
                  </a:cxn>
                  <a:cxn ang="0">
                    <a:pos x="T2" y="T3"/>
                  </a:cxn>
                  <a:cxn ang="0">
                    <a:pos x="T4" y="T5"/>
                  </a:cxn>
                  <a:cxn ang="0">
                    <a:pos x="T6" y="T7"/>
                  </a:cxn>
                  <a:cxn ang="0">
                    <a:pos x="T8" y="T9"/>
                  </a:cxn>
                  <a:cxn ang="0">
                    <a:pos x="T10" y="T11"/>
                  </a:cxn>
                </a:cxnLst>
                <a:rect l="0" t="0" r="r" b="b"/>
                <a:pathLst>
                  <a:path w="57" h="96">
                    <a:moveTo>
                      <a:pt x="18" y="96"/>
                    </a:moveTo>
                    <a:cubicBezTo>
                      <a:pt x="14" y="84"/>
                      <a:pt x="7" y="73"/>
                      <a:pt x="5" y="62"/>
                    </a:cubicBezTo>
                    <a:cubicBezTo>
                      <a:pt x="0" y="38"/>
                      <a:pt x="13" y="14"/>
                      <a:pt x="35" y="0"/>
                    </a:cubicBezTo>
                    <a:cubicBezTo>
                      <a:pt x="51" y="19"/>
                      <a:pt x="57" y="49"/>
                      <a:pt x="41" y="70"/>
                    </a:cubicBezTo>
                    <a:cubicBezTo>
                      <a:pt x="35" y="80"/>
                      <a:pt x="26" y="87"/>
                      <a:pt x="18" y="95"/>
                    </a:cubicBezTo>
                    <a:cubicBezTo>
                      <a:pt x="18" y="95"/>
                      <a:pt x="18" y="96"/>
                      <a:pt x="1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3"/>
              <p:cNvSpPr/>
              <p:nvPr/>
            </p:nvSpPr>
            <p:spPr bwMode="auto">
              <a:xfrm>
                <a:off x="1833563" y="4676775"/>
                <a:ext cx="98425" cy="68263"/>
              </a:xfrm>
              <a:custGeom>
                <a:avLst/>
                <a:gdLst>
                  <a:gd name="T0" fmla="*/ 0 w 95"/>
                  <a:gd name="T1" fmla="*/ 41 h 65"/>
                  <a:gd name="T2" fmla="*/ 95 w 95"/>
                  <a:gd name="T3" fmla="*/ 24 h 65"/>
                  <a:gd name="T4" fmla="*/ 0 w 95"/>
                  <a:gd name="T5" fmla="*/ 41 h 65"/>
                </a:gdLst>
                <a:ahLst/>
                <a:cxnLst>
                  <a:cxn ang="0">
                    <a:pos x="T0" y="T1"/>
                  </a:cxn>
                  <a:cxn ang="0">
                    <a:pos x="T2" y="T3"/>
                  </a:cxn>
                  <a:cxn ang="0">
                    <a:pos x="T4" y="T5"/>
                  </a:cxn>
                </a:cxnLst>
                <a:rect l="0" t="0" r="r" b="b"/>
                <a:pathLst>
                  <a:path w="95" h="65">
                    <a:moveTo>
                      <a:pt x="0" y="41"/>
                    </a:moveTo>
                    <a:cubicBezTo>
                      <a:pt x="24" y="6"/>
                      <a:pt x="61" y="0"/>
                      <a:pt x="95" y="24"/>
                    </a:cubicBezTo>
                    <a:cubicBezTo>
                      <a:pt x="71" y="61"/>
                      <a:pt x="33" y="65"/>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4"/>
              <p:cNvSpPr/>
              <p:nvPr/>
            </p:nvSpPr>
            <p:spPr bwMode="auto">
              <a:xfrm>
                <a:off x="3046413" y="4727575"/>
                <a:ext cx="73025" cy="93663"/>
              </a:xfrm>
              <a:custGeom>
                <a:avLst/>
                <a:gdLst>
                  <a:gd name="T0" fmla="*/ 19 w 70"/>
                  <a:gd name="T1" fmla="*/ 90 h 90"/>
                  <a:gd name="T2" fmla="*/ 51 w 70"/>
                  <a:gd name="T3" fmla="*/ 0 h 90"/>
                  <a:gd name="T4" fmla="*/ 19 w 70"/>
                  <a:gd name="T5" fmla="*/ 90 h 90"/>
                </a:gdLst>
                <a:ahLst/>
                <a:cxnLst>
                  <a:cxn ang="0">
                    <a:pos x="T0" y="T1"/>
                  </a:cxn>
                  <a:cxn ang="0">
                    <a:pos x="T2" y="T3"/>
                  </a:cxn>
                  <a:cxn ang="0">
                    <a:pos x="T4" y="T5"/>
                  </a:cxn>
                </a:cxnLst>
                <a:rect l="0" t="0" r="r" b="b"/>
                <a:pathLst>
                  <a:path w="70" h="90">
                    <a:moveTo>
                      <a:pt x="19" y="90"/>
                    </a:moveTo>
                    <a:cubicBezTo>
                      <a:pt x="0" y="54"/>
                      <a:pt x="14" y="16"/>
                      <a:pt x="51" y="0"/>
                    </a:cubicBezTo>
                    <a:cubicBezTo>
                      <a:pt x="70" y="36"/>
                      <a:pt x="59" y="72"/>
                      <a:pt x="1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5"/>
              <p:cNvSpPr/>
              <p:nvPr/>
            </p:nvSpPr>
            <p:spPr bwMode="auto">
              <a:xfrm>
                <a:off x="1831976" y="5294313"/>
                <a:ext cx="66675" cy="93663"/>
              </a:xfrm>
              <a:custGeom>
                <a:avLst/>
                <a:gdLst>
                  <a:gd name="T0" fmla="*/ 12 w 64"/>
                  <a:gd name="T1" fmla="*/ 91 h 91"/>
                  <a:gd name="T2" fmla="*/ 5 w 64"/>
                  <a:gd name="T3" fmla="*/ 70 h 91"/>
                  <a:gd name="T4" fmla="*/ 30 w 64"/>
                  <a:gd name="T5" fmla="*/ 9 h 91"/>
                  <a:gd name="T6" fmla="*/ 45 w 64"/>
                  <a:gd name="T7" fmla="*/ 0 h 91"/>
                  <a:gd name="T8" fmla="*/ 11 w 64"/>
                  <a:gd name="T9" fmla="*/ 91 h 91"/>
                  <a:gd name="T10" fmla="*/ 12 w 64"/>
                  <a:gd name="T11" fmla="*/ 91 h 91"/>
                </a:gdLst>
                <a:ahLst/>
                <a:cxnLst>
                  <a:cxn ang="0">
                    <a:pos x="T0" y="T1"/>
                  </a:cxn>
                  <a:cxn ang="0">
                    <a:pos x="T2" y="T3"/>
                  </a:cxn>
                  <a:cxn ang="0">
                    <a:pos x="T4" y="T5"/>
                  </a:cxn>
                  <a:cxn ang="0">
                    <a:pos x="T6" y="T7"/>
                  </a:cxn>
                  <a:cxn ang="0">
                    <a:pos x="T8" y="T9"/>
                  </a:cxn>
                  <a:cxn ang="0">
                    <a:pos x="T10" y="T11"/>
                  </a:cxn>
                </a:cxnLst>
                <a:rect l="0" t="0" r="r" b="b"/>
                <a:pathLst>
                  <a:path w="64" h="91">
                    <a:moveTo>
                      <a:pt x="12" y="91"/>
                    </a:moveTo>
                    <a:cubicBezTo>
                      <a:pt x="10" y="84"/>
                      <a:pt x="7" y="77"/>
                      <a:pt x="5" y="70"/>
                    </a:cubicBezTo>
                    <a:cubicBezTo>
                      <a:pt x="0" y="44"/>
                      <a:pt x="9" y="24"/>
                      <a:pt x="30" y="9"/>
                    </a:cubicBezTo>
                    <a:cubicBezTo>
                      <a:pt x="35" y="6"/>
                      <a:pt x="40" y="3"/>
                      <a:pt x="45" y="0"/>
                    </a:cubicBezTo>
                    <a:cubicBezTo>
                      <a:pt x="64" y="38"/>
                      <a:pt x="51" y="73"/>
                      <a:pt x="11" y="91"/>
                    </a:cubicBezTo>
                    <a:cubicBezTo>
                      <a:pt x="11" y="91"/>
                      <a:pt x="12" y="91"/>
                      <a:pt x="1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6"/>
              <p:cNvSpPr/>
              <p:nvPr/>
            </p:nvSpPr>
            <p:spPr bwMode="auto">
              <a:xfrm>
                <a:off x="3006726" y="5340350"/>
                <a:ext cx="93663" cy="69850"/>
              </a:xfrm>
              <a:custGeom>
                <a:avLst/>
                <a:gdLst>
                  <a:gd name="T0" fmla="*/ 90 w 90"/>
                  <a:gd name="T1" fmla="*/ 17 h 67"/>
                  <a:gd name="T2" fmla="*/ 0 w 90"/>
                  <a:gd name="T3" fmla="*/ 50 h 67"/>
                  <a:gd name="T4" fmla="*/ 90 w 90"/>
                  <a:gd name="T5" fmla="*/ 17 h 67"/>
                </a:gdLst>
                <a:ahLst/>
                <a:cxnLst>
                  <a:cxn ang="0">
                    <a:pos x="T0" y="T1"/>
                  </a:cxn>
                  <a:cxn ang="0">
                    <a:pos x="T2" y="T3"/>
                  </a:cxn>
                  <a:cxn ang="0">
                    <a:pos x="T4" y="T5"/>
                  </a:cxn>
                </a:cxnLst>
                <a:rect l="0" t="0" r="r" b="b"/>
                <a:pathLst>
                  <a:path w="90" h="67">
                    <a:moveTo>
                      <a:pt x="90" y="17"/>
                    </a:moveTo>
                    <a:cubicBezTo>
                      <a:pt x="73" y="57"/>
                      <a:pt x="37" y="67"/>
                      <a:pt x="0" y="50"/>
                    </a:cubicBezTo>
                    <a:cubicBezTo>
                      <a:pt x="17" y="9"/>
                      <a:pt x="55" y="0"/>
                      <a:pt x="9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7"/>
              <p:cNvSpPr/>
              <p:nvPr/>
            </p:nvSpPr>
            <p:spPr bwMode="auto">
              <a:xfrm>
                <a:off x="2936876" y="5445125"/>
                <a:ext cx="98425" cy="68263"/>
              </a:xfrm>
              <a:custGeom>
                <a:avLst/>
                <a:gdLst>
                  <a:gd name="T0" fmla="*/ 0 w 94"/>
                  <a:gd name="T1" fmla="*/ 42 h 66"/>
                  <a:gd name="T2" fmla="*/ 94 w 94"/>
                  <a:gd name="T3" fmla="*/ 25 h 66"/>
                  <a:gd name="T4" fmla="*/ 0 w 94"/>
                  <a:gd name="T5" fmla="*/ 42 h 66"/>
                </a:gdLst>
                <a:ahLst/>
                <a:cxnLst>
                  <a:cxn ang="0">
                    <a:pos x="T0" y="T1"/>
                  </a:cxn>
                  <a:cxn ang="0">
                    <a:pos x="T2" y="T3"/>
                  </a:cxn>
                  <a:cxn ang="0">
                    <a:pos x="T4" y="T5"/>
                  </a:cxn>
                </a:cxnLst>
                <a:rect l="0" t="0" r="r" b="b"/>
                <a:pathLst>
                  <a:path w="94" h="66">
                    <a:moveTo>
                      <a:pt x="0" y="42"/>
                    </a:moveTo>
                    <a:cubicBezTo>
                      <a:pt x="23" y="9"/>
                      <a:pt x="59" y="0"/>
                      <a:pt x="94" y="25"/>
                    </a:cubicBezTo>
                    <a:cubicBezTo>
                      <a:pt x="71" y="61"/>
                      <a:pt x="32" y="66"/>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8"/>
              <p:cNvSpPr/>
              <p:nvPr/>
            </p:nvSpPr>
            <p:spPr bwMode="auto">
              <a:xfrm>
                <a:off x="2154238" y="5581650"/>
                <a:ext cx="66675" cy="95250"/>
              </a:xfrm>
              <a:custGeom>
                <a:avLst/>
                <a:gdLst>
                  <a:gd name="T0" fmla="*/ 46 w 65"/>
                  <a:gd name="T1" fmla="*/ 91 h 91"/>
                  <a:gd name="T2" fmla="*/ 23 w 65"/>
                  <a:gd name="T3" fmla="*/ 74 h 91"/>
                  <a:gd name="T4" fmla="*/ 14 w 65"/>
                  <a:gd name="T5" fmla="*/ 0 h 91"/>
                  <a:gd name="T6" fmla="*/ 48 w 65"/>
                  <a:gd name="T7" fmla="*/ 87 h 91"/>
                  <a:gd name="T8" fmla="*/ 46 w 65"/>
                  <a:gd name="T9" fmla="*/ 91 h 91"/>
                  <a:gd name="T10" fmla="*/ 46 w 65"/>
                  <a:gd name="T11" fmla="*/ 91 h 91"/>
                </a:gdLst>
                <a:ahLst/>
                <a:cxnLst>
                  <a:cxn ang="0">
                    <a:pos x="T0" y="T1"/>
                  </a:cxn>
                  <a:cxn ang="0">
                    <a:pos x="T2" y="T3"/>
                  </a:cxn>
                  <a:cxn ang="0">
                    <a:pos x="T4" y="T5"/>
                  </a:cxn>
                  <a:cxn ang="0">
                    <a:pos x="T6" y="T7"/>
                  </a:cxn>
                  <a:cxn ang="0">
                    <a:pos x="T8" y="T9"/>
                  </a:cxn>
                  <a:cxn ang="0">
                    <a:pos x="T10" y="T11"/>
                  </a:cxn>
                </a:cxnLst>
                <a:rect l="0" t="0" r="r" b="b"/>
                <a:pathLst>
                  <a:path w="65" h="91">
                    <a:moveTo>
                      <a:pt x="46" y="91"/>
                    </a:moveTo>
                    <a:cubicBezTo>
                      <a:pt x="38" y="85"/>
                      <a:pt x="30" y="80"/>
                      <a:pt x="23" y="74"/>
                    </a:cubicBezTo>
                    <a:cubicBezTo>
                      <a:pt x="0" y="53"/>
                      <a:pt x="3" y="20"/>
                      <a:pt x="14" y="0"/>
                    </a:cubicBezTo>
                    <a:cubicBezTo>
                      <a:pt x="50" y="15"/>
                      <a:pt x="65" y="51"/>
                      <a:pt x="48" y="87"/>
                    </a:cubicBezTo>
                    <a:cubicBezTo>
                      <a:pt x="48" y="88"/>
                      <a:pt x="47" y="89"/>
                      <a:pt x="46" y="91"/>
                    </a:cubicBezTo>
                    <a:cubicBezTo>
                      <a:pt x="46" y="91"/>
                      <a:pt x="46"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9"/>
              <p:cNvSpPr/>
              <p:nvPr/>
            </p:nvSpPr>
            <p:spPr bwMode="auto">
              <a:xfrm>
                <a:off x="2752726" y="5611813"/>
                <a:ext cx="98425" cy="68263"/>
              </a:xfrm>
              <a:custGeom>
                <a:avLst/>
                <a:gdLst>
                  <a:gd name="T0" fmla="*/ 0 w 94"/>
                  <a:gd name="T1" fmla="*/ 24 h 65"/>
                  <a:gd name="T2" fmla="*/ 94 w 94"/>
                  <a:gd name="T3" fmla="*/ 41 h 65"/>
                  <a:gd name="T4" fmla="*/ 0 w 94"/>
                  <a:gd name="T5" fmla="*/ 24 h 65"/>
                </a:gdLst>
                <a:ahLst/>
                <a:cxnLst>
                  <a:cxn ang="0">
                    <a:pos x="T0" y="T1"/>
                  </a:cxn>
                  <a:cxn ang="0">
                    <a:pos x="T2" y="T3"/>
                  </a:cxn>
                  <a:cxn ang="0">
                    <a:pos x="T4" y="T5"/>
                  </a:cxn>
                </a:cxnLst>
                <a:rect l="0" t="0" r="r" b="b"/>
                <a:pathLst>
                  <a:path w="94" h="65">
                    <a:moveTo>
                      <a:pt x="0" y="24"/>
                    </a:moveTo>
                    <a:cubicBezTo>
                      <a:pt x="34" y="0"/>
                      <a:pt x="71" y="5"/>
                      <a:pt x="94" y="41"/>
                    </a:cubicBezTo>
                    <a:cubicBezTo>
                      <a:pt x="60" y="65"/>
                      <a:pt x="24" y="59"/>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0"/>
              <p:cNvSpPr/>
              <p:nvPr/>
            </p:nvSpPr>
            <p:spPr bwMode="auto">
              <a:xfrm>
                <a:off x="2225676" y="5702300"/>
                <a:ext cx="87313" cy="74613"/>
              </a:xfrm>
              <a:custGeom>
                <a:avLst/>
                <a:gdLst>
                  <a:gd name="T0" fmla="*/ 83 w 83"/>
                  <a:gd name="T1" fmla="*/ 11 h 71"/>
                  <a:gd name="T2" fmla="*/ 0 w 83"/>
                  <a:gd name="T3" fmla="*/ 59 h 71"/>
                  <a:gd name="T4" fmla="*/ 83 w 83"/>
                  <a:gd name="T5" fmla="*/ 11 h 71"/>
                </a:gdLst>
                <a:ahLst/>
                <a:cxnLst>
                  <a:cxn ang="0">
                    <a:pos x="T0" y="T1"/>
                  </a:cxn>
                  <a:cxn ang="0">
                    <a:pos x="T2" y="T3"/>
                  </a:cxn>
                  <a:cxn ang="0">
                    <a:pos x="T4" y="T5"/>
                  </a:cxn>
                </a:cxnLst>
                <a:rect l="0" t="0" r="r" b="b"/>
                <a:pathLst>
                  <a:path w="83" h="71">
                    <a:moveTo>
                      <a:pt x="83" y="11"/>
                    </a:moveTo>
                    <a:cubicBezTo>
                      <a:pt x="72" y="54"/>
                      <a:pt x="36" y="71"/>
                      <a:pt x="0" y="59"/>
                    </a:cubicBezTo>
                    <a:cubicBezTo>
                      <a:pt x="11" y="18"/>
                      <a:pt x="42" y="0"/>
                      <a:pt x="8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1"/>
              <p:cNvSpPr/>
              <p:nvPr/>
            </p:nvSpPr>
            <p:spPr bwMode="auto">
              <a:xfrm>
                <a:off x="1781176" y="4616450"/>
                <a:ext cx="68263" cy="96838"/>
              </a:xfrm>
              <a:custGeom>
                <a:avLst/>
                <a:gdLst>
                  <a:gd name="T0" fmla="*/ 25 w 66"/>
                  <a:gd name="T1" fmla="*/ 0 h 94"/>
                  <a:gd name="T2" fmla="*/ 42 w 66"/>
                  <a:gd name="T3" fmla="*/ 94 h 94"/>
                  <a:gd name="T4" fmla="*/ 25 w 66"/>
                  <a:gd name="T5" fmla="*/ 0 h 94"/>
                </a:gdLst>
                <a:ahLst/>
                <a:cxnLst>
                  <a:cxn ang="0">
                    <a:pos x="T0" y="T1"/>
                  </a:cxn>
                  <a:cxn ang="0">
                    <a:pos x="T2" y="T3"/>
                  </a:cxn>
                  <a:cxn ang="0">
                    <a:pos x="T4" y="T5"/>
                  </a:cxn>
                </a:cxnLst>
                <a:rect l="0" t="0" r="r" b="b"/>
                <a:pathLst>
                  <a:path w="66" h="94">
                    <a:moveTo>
                      <a:pt x="25" y="0"/>
                    </a:moveTo>
                    <a:cubicBezTo>
                      <a:pt x="59" y="22"/>
                      <a:pt x="66" y="63"/>
                      <a:pt x="42" y="94"/>
                    </a:cubicBezTo>
                    <a:cubicBezTo>
                      <a:pt x="9" y="79"/>
                      <a:pt x="0" y="32"/>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2"/>
              <p:cNvSpPr/>
              <p:nvPr/>
            </p:nvSpPr>
            <p:spPr bwMode="auto">
              <a:xfrm>
                <a:off x="3081338" y="4851400"/>
                <a:ext cx="74613" cy="84138"/>
              </a:xfrm>
              <a:custGeom>
                <a:avLst/>
                <a:gdLst>
                  <a:gd name="T0" fmla="*/ 13 w 72"/>
                  <a:gd name="T1" fmla="*/ 82 h 82"/>
                  <a:gd name="T2" fmla="*/ 61 w 72"/>
                  <a:gd name="T3" fmla="*/ 0 h 82"/>
                  <a:gd name="T4" fmla="*/ 13 w 72"/>
                  <a:gd name="T5" fmla="*/ 82 h 82"/>
                </a:gdLst>
                <a:ahLst/>
                <a:cxnLst>
                  <a:cxn ang="0">
                    <a:pos x="T0" y="T1"/>
                  </a:cxn>
                  <a:cxn ang="0">
                    <a:pos x="T2" y="T3"/>
                  </a:cxn>
                  <a:cxn ang="0">
                    <a:pos x="T4" y="T5"/>
                  </a:cxn>
                </a:cxnLst>
                <a:rect l="0" t="0" r="r" b="b"/>
                <a:pathLst>
                  <a:path w="72" h="82">
                    <a:moveTo>
                      <a:pt x="13" y="82"/>
                    </a:moveTo>
                    <a:cubicBezTo>
                      <a:pt x="0" y="45"/>
                      <a:pt x="24" y="3"/>
                      <a:pt x="61" y="0"/>
                    </a:cubicBezTo>
                    <a:cubicBezTo>
                      <a:pt x="72" y="38"/>
                      <a:pt x="55" y="72"/>
                      <a:pt x="1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3"/>
              <p:cNvSpPr/>
              <p:nvPr/>
            </p:nvSpPr>
            <p:spPr bwMode="auto">
              <a:xfrm>
                <a:off x="1890713" y="5538788"/>
                <a:ext cx="100013" cy="63500"/>
              </a:xfrm>
              <a:custGeom>
                <a:avLst/>
                <a:gdLst>
                  <a:gd name="T0" fmla="*/ 0 w 96"/>
                  <a:gd name="T1" fmla="*/ 30 h 61"/>
                  <a:gd name="T2" fmla="*/ 96 w 96"/>
                  <a:gd name="T3" fmla="*/ 30 h 61"/>
                  <a:gd name="T4" fmla="*/ 0 w 96"/>
                  <a:gd name="T5" fmla="*/ 30 h 61"/>
                </a:gdLst>
                <a:ahLst/>
                <a:cxnLst>
                  <a:cxn ang="0">
                    <a:pos x="T0" y="T1"/>
                  </a:cxn>
                  <a:cxn ang="0">
                    <a:pos x="T2" y="T3"/>
                  </a:cxn>
                  <a:cxn ang="0">
                    <a:pos x="T4" y="T5"/>
                  </a:cxn>
                </a:cxnLst>
                <a:rect l="0" t="0" r="r" b="b"/>
                <a:pathLst>
                  <a:path w="96" h="61">
                    <a:moveTo>
                      <a:pt x="0" y="30"/>
                    </a:moveTo>
                    <a:cubicBezTo>
                      <a:pt x="27" y="0"/>
                      <a:pt x="70" y="1"/>
                      <a:pt x="96" y="30"/>
                    </a:cubicBezTo>
                    <a:cubicBezTo>
                      <a:pt x="66" y="61"/>
                      <a:pt x="29" y="59"/>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4"/>
              <p:cNvSpPr/>
              <p:nvPr/>
            </p:nvSpPr>
            <p:spPr bwMode="auto">
              <a:xfrm>
                <a:off x="2908301" y="4676775"/>
                <a:ext cx="100013" cy="69850"/>
              </a:xfrm>
              <a:custGeom>
                <a:avLst/>
                <a:gdLst>
                  <a:gd name="T0" fmla="*/ 0 w 95"/>
                  <a:gd name="T1" fmla="*/ 25 h 67"/>
                  <a:gd name="T2" fmla="*/ 95 w 95"/>
                  <a:gd name="T3" fmla="*/ 41 h 67"/>
                  <a:gd name="T4" fmla="*/ 0 w 95"/>
                  <a:gd name="T5" fmla="*/ 25 h 67"/>
                </a:gdLst>
                <a:ahLst/>
                <a:cxnLst>
                  <a:cxn ang="0">
                    <a:pos x="T0" y="T1"/>
                  </a:cxn>
                  <a:cxn ang="0">
                    <a:pos x="T2" y="T3"/>
                  </a:cxn>
                  <a:cxn ang="0">
                    <a:pos x="T4" y="T5"/>
                  </a:cxn>
                </a:cxnLst>
                <a:rect l="0" t="0" r="r" b="b"/>
                <a:pathLst>
                  <a:path w="95" h="67">
                    <a:moveTo>
                      <a:pt x="0" y="25"/>
                    </a:moveTo>
                    <a:cubicBezTo>
                      <a:pt x="35" y="0"/>
                      <a:pt x="71" y="6"/>
                      <a:pt x="95" y="41"/>
                    </a:cubicBezTo>
                    <a:cubicBezTo>
                      <a:pt x="60" y="67"/>
                      <a:pt x="24" y="58"/>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
              <p:cNvSpPr/>
              <p:nvPr/>
            </p:nvSpPr>
            <p:spPr bwMode="auto">
              <a:xfrm>
                <a:off x="2513013" y="5616575"/>
                <a:ext cx="74613" cy="87313"/>
              </a:xfrm>
              <a:custGeom>
                <a:avLst/>
                <a:gdLst>
                  <a:gd name="T0" fmla="*/ 12 w 71"/>
                  <a:gd name="T1" fmla="*/ 83 h 83"/>
                  <a:gd name="T2" fmla="*/ 60 w 71"/>
                  <a:gd name="T3" fmla="*/ 0 h 83"/>
                  <a:gd name="T4" fmla="*/ 12 w 71"/>
                  <a:gd name="T5" fmla="*/ 83 h 83"/>
                </a:gdLst>
                <a:ahLst/>
                <a:cxnLst>
                  <a:cxn ang="0">
                    <a:pos x="T0" y="T1"/>
                  </a:cxn>
                  <a:cxn ang="0">
                    <a:pos x="T2" y="T3"/>
                  </a:cxn>
                  <a:cxn ang="0">
                    <a:pos x="T4" y="T5"/>
                  </a:cxn>
                </a:cxnLst>
                <a:rect l="0" t="0" r="r" b="b"/>
                <a:pathLst>
                  <a:path w="71" h="83">
                    <a:moveTo>
                      <a:pt x="12" y="83"/>
                    </a:moveTo>
                    <a:cubicBezTo>
                      <a:pt x="0" y="45"/>
                      <a:pt x="17" y="11"/>
                      <a:pt x="60" y="0"/>
                    </a:cubicBezTo>
                    <a:cubicBezTo>
                      <a:pt x="71" y="38"/>
                      <a:pt x="54" y="72"/>
                      <a:pt x="1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6"/>
              <p:cNvSpPr/>
              <p:nvPr/>
            </p:nvSpPr>
            <p:spPr bwMode="auto">
              <a:xfrm>
                <a:off x="2643188" y="5665788"/>
                <a:ext cx="95250" cy="73025"/>
              </a:xfrm>
              <a:custGeom>
                <a:avLst/>
                <a:gdLst>
                  <a:gd name="T0" fmla="*/ 91 w 91"/>
                  <a:gd name="T1" fmla="*/ 51 h 70"/>
                  <a:gd name="T2" fmla="*/ 0 w 91"/>
                  <a:gd name="T3" fmla="*/ 19 h 70"/>
                  <a:gd name="T4" fmla="*/ 91 w 91"/>
                  <a:gd name="T5" fmla="*/ 51 h 70"/>
                </a:gdLst>
                <a:ahLst/>
                <a:cxnLst>
                  <a:cxn ang="0">
                    <a:pos x="T0" y="T1"/>
                  </a:cxn>
                  <a:cxn ang="0">
                    <a:pos x="T2" y="T3"/>
                  </a:cxn>
                  <a:cxn ang="0">
                    <a:pos x="T4" y="T5"/>
                  </a:cxn>
                </a:cxnLst>
                <a:rect l="0" t="0" r="r" b="b"/>
                <a:pathLst>
                  <a:path w="91" h="70">
                    <a:moveTo>
                      <a:pt x="91" y="51"/>
                    </a:moveTo>
                    <a:cubicBezTo>
                      <a:pt x="54" y="70"/>
                      <a:pt x="17" y="56"/>
                      <a:pt x="0" y="19"/>
                    </a:cubicBezTo>
                    <a:cubicBezTo>
                      <a:pt x="35" y="0"/>
                      <a:pt x="73" y="11"/>
                      <a:pt x="9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7"/>
              <p:cNvSpPr/>
              <p:nvPr/>
            </p:nvSpPr>
            <p:spPr bwMode="auto">
              <a:xfrm>
                <a:off x="1673226" y="5103813"/>
                <a:ext cx="77788" cy="74613"/>
              </a:xfrm>
              <a:custGeom>
                <a:avLst/>
                <a:gdLst>
                  <a:gd name="T0" fmla="*/ 0 w 75"/>
                  <a:gd name="T1" fmla="*/ 5 h 72"/>
                  <a:gd name="T2" fmla="*/ 75 w 75"/>
                  <a:gd name="T3" fmla="*/ 65 h 72"/>
                  <a:gd name="T4" fmla="*/ 0 w 75"/>
                  <a:gd name="T5" fmla="*/ 5 h 72"/>
                </a:gdLst>
                <a:ahLst/>
                <a:cxnLst>
                  <a:cxn ang="0">
                    <a:pos x="T0" y="T1"/>
                  </a:cxn>
                  <a:cxn ang="0">
                    <a:pos x="T2" y="T3"/>
                  </a:cxn>
                  <a:cxn ang="0">
                    <a:pos x="T4" y="T5"/>
                  </a:cxn>
                </a:cxnLst>
                <a:rect l="0" t="0" r="r" b="b"/>
                <a:pathLst>
                  <a:path w="75" h="72">
                    <a:moveTo>
                      <a:pt x="0" y="5"/>
                    </a:moveTo>
                    <a:cubicBezTo>
                      <a:pt x="43" y="0"/>
                      <a:pt x="70" y="24"/>
                      <a:pt x="75" y="65"/>
                    </a:cubicBezTo>
                    <a:cubicBezTo>
                      <a:pt x="33" y="72"/>
                      <a:pt x="4" y="4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
              <p:cNvSpPr/>
              <p:nvPr/>
            </p:nvSpPr>
            <p:spPr bwMode="auto">
              <a:xfrm>
                <a:off x="2889251" y="5383213"/>
                <a:ext cx="58738" cy="98425"/>
              </a:xfrm>
              <a:custGeom>
                <a:avLst/>
                <a:gdLst>
                  <a:gd name="T0" fmla="*/ 39 w 57"/>
                  <a:gd name="T1" fmla="*/ 94 h 95"/>
                  <a:gd name="T2" fmla="*/ 38 w 57"/>
                  <a:gd name="T3" fmla="*/ 95 h 95"/>
                  <a:gd name="T4" fmla="*/ 7 w 57"/>
                  <a:gd name="T5" fmla="*/ 31 h 95"/>
                  <a:gd name="T6" fmla="*/ 18 w 57"/>
                  <a:gd name="T7" fmla="*/ 0 h 95"/>
                  <a:gd name="T8" fmla="*/ 50 w 57"/>
                  <a:gd name="T9" fmla="*/ 67 h 95"/>
                  <a:gd name="T10" fmla="*/ 39 w 57"/>
                  <a:gd name="T11" fmla="*/ 94 h 95"/>
                </a:gdLst>
                <a:ahLst/>
                <a:cxnLst>
                  <a:cxn ang="0">
                    <a:pos x="T0" y="T1"/>
                  </a:cxn>
                  <a:cxn ang="0">
                    <a:pos x="T2" y="T3"/>
                  </a:cxn>
                  <a:cxn ang="0">
                    <a:pos x="T4" y="T5"/>
                  </a:cxn>
                  <a:cxn ang="0">
                    <a:pos x="T6" y="T7"/>
                  </a:cxn>
                  <a:cxn ang="0">
                    <a:pos x="T8" y="T9"/>
                  </a:cxn>
                  <a:cxn ang="0">
                    <a:pos x="T10" y="T11"/>
                  </a:cxn>
                </a:cxnLst>
                <a:rect l="0" t="0" r="r" b="b"/>
                <a:pathLst>
                  <a:path w="57" h="95">
                    <a:moveTo>
                      <a:pt x="39" y="94"/>
                    </a:moveTo>
                    <a:cubicBezTo>
                      <a:pt x="38" y="95"/>
                      <a:pt x="38" y="95"/>
                      <a:pt x="38" y="95"/>
                    </a:cubicBezTo>
                    <a:cubicBezTo>
                      <a:pt x="17" y="83"/>
                      <a:pt x="0" y="57"/>
                      <a:pt x="7" y="31"/>
                    </a:cubicBezTo>
                    <a:cubicBezTo>
                      <a:pt x="9" y="20"/>
                      <a:pt x="14" y="10"/>
                      <a:pt x="18" y="0"/>
                    </a:cubicBezTo>
                    <a:cubicBezTo>
                      <a:pt x="42" y="11"/>
                      <a:pt x="57" y="42"/>
                      <a:pt x="50" y="67"/>
                    </a:cubicBezTo>
                    <a:cubicBezTo>
                      <a:pt x="47" y="77"/>
                      <a:pt x="42" y="85"/>
                      <a:pt x="3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9"/>
              <p:cNvSpPr/>
              <p:nvPr/>
            </p:nvSpPr>
            <p:spPr bwMode="auto">
              <a:xfrm>
                <a:off x="1722438" y="4727575"/>
                <a:ext cx="73025" cy="93663"/>
              </a:xfrm>
              <a:custGeom>
                <a:avLst/>
                <a:gdLst>
                  <a:gd name="T0" fmla="*/ 19 w 71"/>
                  <a:gd name="T1" fmla="*/ 0 h 90"/>
                  <a:gd name="T2" fmla="*/ 52 w 71"/>
                  <a:gd name="T3" fmla="*/ 90 h 90"/>
                  <a:gd name="T4" fmla="*/ 19 w 71"/>
                  <a:gd name="T5" fmla="*/ 0 h 90"/>
                </a:gdLst>
                <a:ahLst/>
                <a:cxnLst>
                  <a:cxn ang="0">
                    <a:pos x="T0" y="T1"/>
                  </a:cxn>
                  <a:cxn ang="0">
                    <a:pos x="T2" y="T3"/>
                  </a:cxn>
                  <a:cxn ang="0">
                    <a:pos x="T4" y="T5"/>
                  </a:cxn>
                </a:cxnLst>
                <a:rect l="0" t="0" r="r" b="b"/>
                <a:pathLst>
                  <a:path w="71" h="90">
                    <a:moveTo>
                      <a:pt x="19" y="0"/>
                    </a:moveTo>
                    <a:cubicBezTo>
                      <a:pt x="56" y="15"/>
                      <a:pt x="71" y="55"/>
                      <a:pt x="52" y="90"/>
                    </a:cubicBezTo>
                    <a:cubicBezTo>
                      <a:pt x="16" y="80"/>
                      <a:pt x="0" y="37"/>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0"/>
              <p:cNvSpPr/>
              <p:nvPr/>
            </p:nvSpPr>
            <p:spPr bwMode="auto">
              <a:xfrm>
                <a:off x="1749426" y="4986338"/>
                <a:ext cx="76200" cy="73025"/>
              </a:xfrm>
              <a:custGeom>
                <a:avLst/>
                <a:gdLst>
                  <a:gd name="T0" fmla="*/ 74 w 74"/>
                  <a:gd name="T1" fmla="*/ 5 h 70"/>
                  <a:gd name="T2" fmla="*/ 0 w 74"/>
                  <a:gd name="T3" fmla="*/ 66 h 70"/>
                  <a:gd name="T4" fmla="*/ 74 w 74"/>
                  <a:gd name="T5" fmla="*/ 5 h 70"/>
                </a:gdLst>
                <a:ahLst/>
                <a:cxnLst>
                  <a:cxn ang="0">
                    <a:pos x="T0" y="T1"/>
                  </a:cxn>
                  <a:cxn ang="0">
                    <a:pos x="T2" y="T3"/>
                  </a:cxn>
                  <a:cxn ang="0">
                    <a:pos x="T4" y="T5"/>
                  </a:cxn>
                </a:cxnLst>
                <a:rect l="0" t="0" r="r" b="b"/>
                <a:pathLst>
                  <a:path w="74" h="70">
                    <a:moveTo>
                      <a:pt x="74" y="5"/>
                    </a:moveTo>
                    <a:cubicBezTo>
                      <a:pt x="70" y="48"/>
                      <a:pt x="40" y="70"/>
                      <a:pt x="0" y="66"/>
                    </a:cubicBezTo>
                    <a:cubicBezTo>
                      <a:pt x="3" y="20"/>
                      <a:pt x="36" y="0"/>
                      <a:pt x="7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1"/>
              <p:cNvSpPr/>
              <p:nvPr/>
            </p:nvSpPr>
            <p:spPr bwMode="auto">
              <a:xfrm>
                <a:off x="1757363" y="4878388"/>
                <a:ext cx="87313" cy="73025"/>
              </a:xfrm>
              <a:custGeom>
                <a:avLst/>
                <a:gdLst>
                  <a:gd name="T0" fmla="*/ 84 w 84"/>
                  <a:gd name="T1" fmla="*/ 12 h 71"/>
                  <a:gd name="T2" fmla="*/ 0 w 84"/>
                  <a:gd name="T3" fmla="*/ 59 h 71"/>
                  <a:gd name="T4" fmla="*/ 84 w 84"/>
                  <a:gd name="T5" fmla="*/ 12 h 71"/>
                </a:gdLst>
                <a:ahLst/>
                <a:cxnLst>
                  <a:cxn ang="0">
                    <a:pos x="T0" y="T1"/>
                  </a:cxn>
                  <a:cxn ang="0">
                    <a:pos x="T2" y="T3"/>
                  </a:cxn>
                  <a:cxn ang="0">
                    <a:pos x="T4" y="T5"/>
                  </a:cxn>
                </a:cxnLst>
                <a:rect l="0" t="0" r="r" b="b"/>
                <a:pathLst>
                  <a:path w="84" h="71">
                    <a:moveTo>
                      <a:pt x="84" y="12"/>
                    </a:moveTo>
                    <a:cubicBezTo>
                      <a:pt x="73" y="51"/>
                      <a:pt x="43" y="71"/>
                      <a:pt x="0" y="59"/>
                    </a:cubicBezTo>
                    <a:cubicBezTo>
                      <a:pt x="11" y="16"/>
                      <a:pt x="46" y="0"/>
                      <a:pt x="8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2"/>
              <p:cNvSpPr/>
              <p:nvPr/>
            </p:nvSpPr>
            <p:spPr bwMode="auto">
              <a:xfrm>
                <a:off x="3090863" y="5103813"/>
                <a:ext cx="79375" cy="74613"/>
              </a:xfrm>
              <a:custGeom>
                <a:avLst/>
                <a:gdLst>
                  <a:gd name="T0" fmla="*/ 0 w 76"/>
                  <a:gd name="T1" fmla="*/ 66 h 72"/>
                  <a:gd name="T2" fmla="*/ 73 w 76"/>
                  <a:gd name="T3" fmla="*/ 5 h 72"/>
                  <a:gd name="T4" fmla="*/ 0 w 76"/>
                  <a:gd name="T5" fmla="*/ 66 h 72"/>
                </a:gdLst>
                <a:ahLst/>
                <a:cxnLst>
                  <a:cxn ang="0">
                    <a:pos x="T0" y="T1"/>
                  </a:cxn>
                  <a:cxn ang="0">
                    <a:pos x="T2" y="T3"/>
                  </a:cxn>
                  <a:cxn ang="0">
                    <a:pos x="T4" y="T5"/>
                  </a:cxn>
                </a:cxnLst>
                <a:rect l="0" t="0" r="r" b="b"/>
                <a:pathLst>
                  <a:path w="76" h="72">
                    <a:moveTo>
                      <a:pt x="0" y="66"/>
                    </a:moveTo>
                    <a:cubicBezTo>
                      <a:pt x="4" y="23"/>
                      <a:pt x="32" y="0"/>
                      <a:pt x="73" y="5"/>
                    </a:cubicBezTo>
                    <a:cubicBezTo>
                      <a:pt x="76" y="41"/>
                      <a:pt x="39" y="72"/>
                      <a:pt x="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3"/>
              <p:cNvSpPr/>
              <p:nvPr/>
            </p:nvSpPr>
            <p:spPr bwMode="auto">
              <a:xfrm>
                <a:off x="1785938" y="4773613"/>
                <a:ext cx="93663" cy="71438"/>
              </a:xfrm>
              <a:custGeom>
                <a:avLst/>
                <a:gdLst>
                  <a:gd name="T0" fmla="*/ 91 w 91"/>
                  <a:gd name="T1" fmla="*/ 18 h 69"/>
                  <a:gd name="T2" fmla="*/ 0 w 91"/>
                  <a:gd name="T3" fmla="*/ 50 h 69"/>
                  <a:gd name="T4" fmla="*/ 91 w 91"/>
                  <a:gd name="T5" fmla="*/ 18 h 69"/>
                </a:gdLst>
                <a:ahLst/>
                <a:cxnLst>
                  <a:cxn ang="0">
                    <a:pos x="T0" y="T1"/>
                  </a:cxn>
                  <a:cxn ang="0">
                    <a:pos x="T2" y="T3"/>
                  </a:cxn>
                  <a:cxn ang="0">
                    <a:pos x="T4" y="T5"/>
                  </a:cxn>
                </a:cxnLst>
                <a:rect l="0" t="0" r="r" b="b"/>
                <a:pathLst>
                  <a:path w="91" h="69">
                    <a:moveTo>
                      <a:pt x="91" y="18"/>
                    </a:moveTo>
                    <a:cubicBezTo>
                      <a:pt x="72" y="57"/>
                      <a:pt x="37" y="69"/>
                      <a:pt x="0" y="50"/>
                    </a:cubicBezTo>
                    <a:cubicBezTo>
                      <a:pt x="18" y="11"/>
                      <a:pt x="54" y="0"/>
                      <a:pt x="9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4"/>
              <p:cNvSpPr/>
              <p:nvPr/>
            </p:nvSpPr>
            <p:spPr bwMode="auto">
              <a:xfrm>
                <a:off x="2990851" y="4616449"/>
                <a:ext cx="69849" cy="96838"/>
              </a:xfrm>
              <a:custGeom>
                <a:avLst/>
                <a:gdLst>
                  <a:gd name="T0" fmla="*/ 42 w 67"/>
                  <a:gd name="T1" fmla="*/ 0 h 94"/>
                  <a:gd name="T2" fmla="*/ 25 w 67"/>
                  <a:gd name="T3" fmla="*/ 94 h 94"/>
                  <a:gd name="T4" fmla="*/ 42 w 67"/>
                  <a:gd name="T5" fmla="*/ 0 h 94"/>
                </a:gdLst>
                <a:ahLst/>
                <a:cxnLst>
                  <a:cxn ang="0">
                    <a:pos x="T0" y="T1"/>
                  </a:cxn>
                  <a:cxn ang="0">
                    <a:pos x="T2" y="T3"/>
                  </a:cxn>
                  <a:cxn ang="0">
                    <a:pos x="T4" y="T5"/>
                  </a:cxn>
                </a:cxnLst>
                <a:rect l="0" t="0" r="r" b="b"/>
                <a:pathLst>
                  <a:path w="67" h="94">
                    <a:moveTo>
                      <a:pt x="42" y="0"/>
                    </a:moveTo>
                    <a:cubicBezTo>
                      <a:pt x="67" y="34"/>
                      <a:pt x="60" y="70"/>
                      <a:pt x="25" y="94"/>
                    </a:cubicBezTo>
                    <a:cubicBezTo>
                      <a:pt x="0" y="61"/>
                      <a:pt x="7" y="24"/>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55"/>
              <p:cNvSpPr/>
              <p:nvPr/>
            </p:nvSpPr>
            <p:spPr bwMode="auto">
              <a:xfrm>
                <a:off x="2962276" y="4773613"/>
                <a:ext cx="93663" cy="71438"/>
              </a:xfrm>
              <a:custGeom>
                <a:avLst/>
                <a:gdLst>
                  <a:gd name="T0" fmla="*/ 0 w 90"/>
                  <a:gd name="T1" fmla="*/ 18 h 69"/>
                  <a:gd name="T2" fmla="*/ 90 w 90"/>
                  <a:gd name="T3" fmla="*/ 50 h 69"/>
                  <a:gd name="T4" fmla="*/ 0 w 90"/>
                  <a:gd name="T5" fmla="*/ 18 h 69"/>
                </a:gdLst>
                <a:ahLst/>
                <a:cxnLst>
                  <a:cxn ang="0">
                    <a:pos x="T0" y="T1"/>
                  </a:cxn>
                  <a:cxn ang="0">
                    <a:pos x="T2" y="T3"/>
                  </a:cxn>
                  <a:cxn ang="0">
                    <a:pos x="T4" y="T5"/>
                  </a:cxn>
                </a:cxnLst>
                <a:rect l="0" t="0" r="r" b="b"/>
                <a:pathLst>
                  <a:path w="90" h="69">
                    <a:moveTo>
                      <a:pt x="0" y="18"/>
                    </a:moveTo>
                    <a:cubicBezTo>
                      <a:pt x="37" y="0"/>
                      <a:pt x="72" y="11"/>
                      <a:pt x="90" y="50"/>
                    </a:cubicBezTo>
                    <a:cubicBezTo>
                      <a:pt x="53" y="69"/>
                      <a:pt x="18" y="5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56"/>
              <p:cNvSpPr/>
              <p:nvPr/>
            </p:nvSpPr>
            <p:spPr bwMode="auto">
              <a:xfrm>
                <a:off x="2622551" y="5581650"/>
                <a:ext cx="65088" cy="95250"/>
              </a:xfrm>
              <a:custGeom>
                <a:avLst/>
                <a:gdLst>
                  <a:gd name="T0" fmla="*/ 17 w 63"/>
                  <a:gd name="T1" fmla="*/ 91 h 91"/>
                  <a:gd name="T2" fmla="*/ 49 w 63"/>
                  <a:gd name="T3" fmla="*/ 0 h 91"/>
                  <a:gd name="T4" fmla="*/ 45 w 63"/>
                  <a:gd name="T5" fmla="*/ 69 h 91"/>
                  <a:gd name="T6" fmla="*/ 17 w 63"/>
                  <a:gd name="T7" fmla="*/ 91 h 91"/>
                  <a:gd name="T8" fmla="*/ 17 w 63"/>
                  <a:gd name="T9" fmla="*/ 91 h 91"/>
                </a:gdLst>
                <a:ahLst/>
                <a:cxnLst>
                  <a:cxn ang="0">
                    <a:pos x="T0" y="T1"/>
                  </a:cxn>
                  <a:cxn ang="0">
                    <a:pos x="T2" y="T3"/>
                  </a:cxn>
                  <a:cxn ang="0">
                    <a:pos x="T4" y="T5"/>
                  </a:cxn>
                  <a:cxn ang="0">
                    <a:pos x="T6" y="T7"/>
                  </a:cxn>
                  <a:cxn ang="0">
                    <a:pos x="T8" y="T9"/>
                  </a:cxn>
                </a:cxnLst>
                <a:rect l="0" t="0" r="r" b="b"/>
                <a:pathLst>
                  <a:path w="63" h="91">
                    <a:moveTo>
                      <a:pt x="17" y="91"/>
                    </a:moveTo>
                    <a:cubicBezTo>
                      <a:pt x="0" y="54"/>
                      <a:pt x="8" y="20"/>
                      <a:pt x="49" y="0"/>
                    </a:cubicBezTo>
                    <a:cubicBezTo>
                      <a:pt x="63" y="18"/>
                      <a:pt x="61" y="52"/>
                      <a:pt x="45" y="69"/>
                    </a:cubicBezTo>
                    <a:cubicBezTo>
                      <a:pt x="37" y="78"/>
                      <a:pt x="26" y="84"/>
                      <a:pt x="17" y="91"/>
                    </a:cubicBezTo>
                    <a:cubicBezTo>
                      <a:pt x="17" y="91"/>
                      <a:pt x="17" y="91"/>
                      <a:pt x="1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57"/>
              <p:cNvSpPr/>
              <p:nvPr/>
            </p:nvSpPr>
            <p:spPr bwMode="auto">
              <a:xfrm>
                <a:off x="2103438" y="5667375"/>
                <a:ext cx="93663" cy="69850"/>
              </a:xfrm>
              <a:custGeom>
                <a:avLst/>
                <a:gdLst>
                  <a:gd name="T0" fmla="*/ 90 w 90"/>
                  <a:gd name="T1" fmla="*/ 17 h 68"/>
                  <a:gd name="T2" fmla="*/ 0 w 90"/>
                  <a:gd name="T3" fmla="*/ 50 h 68"/>
                  <a:gd name="T4" fmla="*/ 90 w 90"/>
                  <a:gd name="T5" fmla="*/ 17 h 68"/>
                </a:gdLst>
                <a:ahLst/>
                <a:cxnLst>
                  <a:cxn ang="0">
                    <a:pos x="T0" y="T1"/>
                  </a:cxn>
                  <a:cxn ang="0">
                    <a:pos x="T2" y="T3"/>
                  </a:cxn>
                  <a:cxn ang="0">
                    <a:pos x="T4" y="T5"/>
                  </a:cxn>
                </a:cxnLst>
                <a:rect l="0" t="0" r="r" b="b"/>
                <a:pathLst>
                  <a:path w="90" h="68">
                    <a:moveTo>
                      <a:pt x="90" y="17"/>
                    </a:moveTo>
                    <a:cubicBezTo>
                      <a:pt x="72" y="57"/>
                      <a:pt x="37" y="68"/>
                      <a:pt x="0" y="50"/>
                    </a:cubicBezTo>
                    <a:cubicBezTo>
                      <a:pt x="17" y="10"/>
                      <a:pt x="54" y="0"/>
                      <a:pt x="9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58"/>
              <p:cNvSpPr/>
              <p:nvPr/>
            </p:nvSpPr>
            <p:spPr bwMode="auto">
              <a:xfrm>
                <a:off x="1757363" y="5095875"/>
                <a:ext cx="76200" cy="77788"/>
              </a:xfrm>
              <a:custGeom>
                <a:avLst/>
                <a:gdLst>
                  <a:gd name="T0" fmla="*/ 65 w 74"/>
                  <a:gd name="T1" fmla="*/ 0 h 76"/>
                  <a:gd name="T2" fmla="*/ 4 w 74"/>
                  <a:gd name="T3" fmla="*/ 73 h 76"/>
                  <a:gd name="T4" fmla="*/ 65 w 74"/>
                  <a:gd name="T5" fmla="*/ 0 h 76"/>
                </a:gdLst>
                <a:ahLst/>
                <a:cxnLst>
                  <a:cxn ang="0">
                    <a:pos x="T0" y="T1"/>
                  </a:cxn>
                  <a:cxn ang="0">
                    <a:pos x="T2" y="T3"/>
                  </a:cxn>
                  <a:cxn ang="0">
                    <a:pos x="T4" y="T5"/>
                  </a:cxn>
                </a:cxnLst>
                <a:rect l="0" t="0" r="r" b="b"/>
                <a:pathLst>
                  <a:path w="74" h="76">
                    <a:moveTo>
                      <a:pt x="65" y="0"/>
                    </a:moveTo>
                    <a:cubicBezTo>
                      <a:pt x="74" y="36"/>
                      <a:pt x="40" y="76"/>
                      <a:pt x="4" y="73"/>
                    </a:cubicBezTo>
                    <a:cubicBezTo>
                      <a:pt x="0" y="32"/>
                      <a:pt x="24" y="3"/>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59"/>
              <p:cNvSpPr/>
              <p:nvPr/>
            </p:nvSpPr>
            <p:spPr bwMode="auto">
              <a:xfrm>
                <a:off x="2997201" y="4872038"/>
                <a:ext cx="87313" cy="79375"/>
              </a:xfrm>
              <a:custGeom>
                <a:avLst/>
                <a:gdLst>
                  <a:gd name="T0" fmla="*/ 83 w 83"/>
                  <a:gd name="T1" fmla="*/ 65 h 77"/>
                  <a:gd name="T2" fmla="*/ 0 w 83"/>
                  <a:gd name="T3" fmla="*/ 18 h 77"/>
                  <a:gd name="T4" fmla="*/ 83 w 83"/>
                  <a:gd name="T5" fmla="*/ 65 h 77"/>
                </a:gdLst>
                <a:ahLst/>
                <a:cxnLst>
                  <a:cxn ang="0">
                    <a:pos x="T0" y="T1"/>
                  </a:cxn>
                  <a:cxn ang="0">
                    <a:pos x="T2" y="T3"/>
                  </a:cxn>
                  <a:cxn ang="0">
                    <a:pos x="T4" y="T5"/>
                  </a:cxn>
                </a:cxnLst>
                <a:rect l="0" t="0" r="r" b="b"/>
                <a:pathLst>
                  <a:path w="83" h="77">
                    <a:moveTo>
                      <a:pt x="83" y="65"/>
                    </a:moveTo>
                    <a:cubicBezTo>
                      <a:pt x="40" y="77"/>
                      <a:pt x="11" y="56"/>
                      <a:pt x="0" y="18"/>
                    </a:cubicBezTo>
                    <a:cubicBezTo>
                      <a:pt x="29" y="0"/>
                      <a:pt x="78" y="28"/>
                      <a:pt x="8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0"/>
              <p:cNvSpPr/>
              <p:nvPr/>
            </p:nvSpPr>
            <p:spPr bwMode="auto">
              <a:xfrm>
                <a:off x="3016251" y="4986338"/>
                <a:ext cx="76200" cy="73025"/>
              </a:xfrm>
              <a:custGeom>
                <a:avLst/>
                <a:gdLst>
                  <a:gd name="T0" fmla="*/ 0 w 73"/>
                  <a:gd name="T1" fmla="*/ 5 h 70"/>
                  <a:gd name="T2" fmla="*/ 73 w 73"/>
                  <a:gd name="T3" fmla="*/ 66 h 70"/>
                  <a:gd name="T4" fmla="*/ 0 w 73"/>
                  <a:gd name="T5" fmla="*/ 5 h 70"/>
                </a:gdLst>
                <a:ahLst/>
                <a:cxnLst>
                  <a:cxn ang="0">
                    <a:pos x="T0" y="T1"/>
                  </a:cxn>
                  <a:cxn ang="0">
                    <a:pos x="T2" y="T3"/>
                  </a:cxn>
                  <a:cxn ang="0">
                    <a:pos x="T4" y="T5"/>
                  </a:cxn>
                </a:cxnLst>
                <a:rect l="0" t="0" r="r" b="b"/>
                <a:pathLst>
                  <a:path w="73" h="70">
                    <a:moveTo>
                      <a:pt x="0" y="5"/>
                    </a:moveTo>
                    <a:cubicBezTo>
                      <a:pt x="38" y="0"/>
                      <a:pt x="70" y="21"/>
                      <a:pt x="73" y="66"/>
                    </a:cubicBezTo>
                    <a:cubicBezTo>
                      <a:pt x="34" y="70"/>
                      <a:pt x="3" y="4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1"/>
              <p:cNvSpPr/>
              <p:nvPr/>
            </p:nvSpPr>
            <p:spPr bwMode="auto">
              <a:xfrm>
                <a:off x="1739901" y="5338763"/>
                <a:ext cx="95250" cy="73025"/>
              </a:xfrm>
              <a:custGeom>
                <a:avLst/>
                <a:gdLst>
                  <a:gd name="T0" fmla="*/ 0 w 91"/>
                  <a:gd name="T1" fmla="*/ 18 h 69"/>
                  <a:gd name="T2" fmla="*/ 91 w 91"/>
                  <a:gd name="T3" fmla="*/ 50 h 69"/>
                  <a:gd name="T4" fmla="*/ 0 w 91"/>
                  <a:gd name="T5" fmla="*/ 18 h 69"/>
                </a:gdLst>
                <a:ahLst/>
                <a:cxnLst>
                  <a:cxn ang="0">
                    <a:pos x="T0" y="T1"/>
                  </a:cxn>
                  <a:cxn ang="0">
                    <a:pos x="T2" y="T3"/>
                  </a:cxn>
                  <a:cxn ang="0">
                    <a:pos x="T4" y="T5"/>
                  </a:cxn>
                </a:cxnLst>
                <a:rect l="0" t="0" r="r" b="b"/>
                <a:pathLst>
                  <a:path w="91" h="69">
                    <a:moveTo>
                      <a:pt x="0" y="18"/>
                    </a:moveTo>
                    <a:cubicBezTo>
                      <a:pt x="36" y="0"/>
                      <a:pt x="74" y="13"/>
                      <a:pt x="91" y="50"/>
                    </a:cubicBezTo>
                    <a:cubicBezTo>
                      <a:pt x="56" y="69"/>
                      <a:pt x="18" y="5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2"/>
              <p:cNvSpPr/>
              <p:nvPr/>
            </p:nvSpPr>
            <p:spPr bwMode="auto">
              <a:xfrm>
                <a:off x="2255838" y="5616575"/>
                <a:ext cx="76200" cy="87313"/>
              </a:xfrm>
              <a:custGeom>
                <a:avLst/>
                <a:gdLst>
                  <a:gd name="T0" fmla="*/ 57 w 72"/>
                  <a:gd name="T1" fmla="*/ 84 h 84"/>
                  <a:gd name="T2" fmla="*/ 33 w 72"/>
                  <a:gd name="T3" fmla="*/ 73 h 84"/>
                  <a:gd name="T4" fmla="*/ 9 w 72"/>
                  <a:gd name="T5" fmla="*/ 0 h 84"/>
                  <a:gd name="T6" fmla="*/ 56 w 72"/>
                  <a:gd name="T7" fmla="*/ 84 h 84"/>
                  <a:gd name="T8" fmla="*/ 57 w 72"/>
                  <a:gd name="T9" fmla="*/ 84 h 84"/>
                </a:gdLst>
                <a:ahLst/>
                <a:cxnLst>
                  <a:cxn ang="0">
                    <a:pos x="T0" y="T1"/>
                  </a:cxn>
                  <a:cxn ang="0">
                    <a:pos x="T2" y="T3"/>
                  </a:cxn>
                  <a:cxn ang="0">
                    <a:pos x="T4" y="T5"/>
                  </a:cxn>
                  <a:cxn ang="0">
                    <a:pos x="T6" y="T7"/>
                  </a:cxn>
                  <a:cxn ang="0">
                    <a:pos x="T8" y="T9"/>
                  </a:cxn>
                </a:cxnLst>
                <a:rect l="0" t="0" r="r" b="b"/>
                <a:pathLst>
                  <a:path w="72" h="84">
                    <a:moveTo>
                      <a:pt x="57" y="84"/>
                    </a:moveTo>
                    <a:cubicBezTo>
                      <a:pt x="49" y="81"/>
                      <a:pt x="41" y="77"/>
                      <a:pt x="33" y="73"/>
                    </a:cubicBezTo>
                    <a:cubicBezTo>
                      <a:pt x="8" y="58"/>
                      <a:pt x="0" y="30"/>
                      <a:pt x="9" y="0"/>
                    </a:cubicBezTo>
                    <a:cubicBezTo>
                      <a:pt x="46" y="5"/>
                      <a:pt x="72" y="51"/>
                      <a:pt x="56" y="84"/>
                    </a:cubicBezTo>
                    <a:cubicBezTo>
                      <a:pt x="56" y="84"/>
                      <a:pt x="57" y="84"/>
                      <a:pt x="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3"/>
              <p:cNvSpPr/>
              <p:nvPr/>
            </p:nvSpPr>
            <p:spPr bwMode="auto">
              <a:xfrm>
                <a:off x="2720976" y="5529263"/>
                <a:ext cx="65088" cy="98425"/>
              </a:xfrm>
              <a:custGeom>
                <a:avLst/>
                <a:gdLst>
                  <a:gd name="T0" fmla="*/ 26 w 62"/>
                  <a:gd name="T1" fmla="*/ 94 h 94"/>
                  <a:gd name="T2" fmla="*/ 21 w 62"/>
                  <a:gd name="T3" fmla="*/ 91 h 94"/>
                  <a:gd name="T4" fmla="*/ 39 w 62"/>
                  <a:gd name="T5" fmla="*/ 1 h 94"/>
                  <a:gd name="T6" fmla="*/ 40 w 62"/>
                  <a:gd name="T7" fmla="*/ 0 h 94"/>
                  <a:gd name="T8" fmla="*/ 45 w 62"/>
                  <a:gd name="T9" fmla="*/ 73 h 94"/>
                  <a:gd name="T10" fmla="*/ 26 w 62"/>
                  <a:gd name="T11" fmla="*/ 94 h 94"/>
                  <a:gd name="T12" fmla="*/ 26 w 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62" h="94">
                    <a:moveTo>
                      <a:pt x="26" y="94"/>
                    </a:moveTo>
                    <a:cubicBezTo>
                      <a:pt x="24" y="93"/>
                      <a:pt x="22" y="93"/>
                      <a:pt x="21" y="91"/>
                    </a:cubicBezTo>
                    <a:cubicBezTo>
                      <a:pt x="0" y="60"/>
                      <a:pt x="7" y="21"/>
                      <a:pt x="39" y="1"/>
                    </a:cubicBezTo>
                    <a:cubicBezTo>
                      <a:pt x="39" y="0"/>
                      <a:pt x="40" y="1"/>
                      <a:pt x="40" y="0"/>
                    </a:cubicBezTo>
                    <a:cubicBezTo>
                      <a:pt x="56" y="19"/>
                      <a:pt x="62" y="50"/>
                      <a:pt x="45" y="73"/>
                    </a:cubicBezTo>
                    <a:cubicBezTo>
                      <a:pt x="40" y="81"/>
                      <a:pt x="32" y="87"/>
                      <a:pt x="26" y="94"/>
                    </a:cubicBezTo>
                    <a:cubicBezTo>
                      <a:pt x="26" y="94"/>
                      <a:pt x="26" y="94"/>
                      <a:pt x="2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4"/>
              <p:cNvSpPr/>
              <p:nvPr/>
            </p:nvSpPr>
            <p:spPr bwMode="auto">
              <a:xfrm>
                <a:off x="1684338" y="4851400"/>
                <a:ext cx="74613" cy="84138"/>
              </a:xfrm>
              <a:custGeom>
                <a:avLst/>
                <a:gdLst>
                  <a:gd name="T0" fmla="*/ 12 w 71"/>
                  <a:gd name="T1" fmla="*/ 0 h 82"/>
                  <a:gd name="T2" fmla="*/ 60 w 71"/>
                  <a:gd name="T3" fmla="*/ 82 h 82"/>
                  <a:gd name="T4" fmla="*/ 12 w 71"/>
                  <a:gd name="T5" fmla="*/ 0 h 82"/>
                </a:gdLst>
                <a:ahLst/>
                <a:cxnLst>
                  <a:cxn ang="0">
                    <a:pos x="T0" y="T1"/>
                  </a:cxn>
                  <a:cxn ang="0">
                    <a:pos x="T2" y="T3"/>
                  </a:cxn>
                  <a:cxn ang="0">
                    <a:pos x="T4" y="T5"/>
                  </a:cxn>
                </a:cxnLst>
                <a:rect l="0" t="0" r="r" b="b"/>
                <a:pathLst>
                  <a:path w="71" h="82">
                    <a:moveTo>
                      <a:pt x="12" y="0"/>
                    </a:moveTo>
                    <a:cubicBezTo>
                      <a:pt x="53" y="10"/>
                      <a:pt x="71" y="43"/>
                      <a:pt x="60" y="82"/>
                    </a:cubicBezTo>
                    <a:cubicBezTo>
                      <a:pt x="24" y="79"/>
                      <a:pt x="0" y="39"/>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2" name="Freeform 7"/>
            <p:cNvSpPr>
              <a:spLocks noEditPoints="1"/>
            </p:cNvSpPr>
            <p:nvPr/>
          </p:nvSpPr>
          <p:spPr bwMode="auto">
            <a:xfrm>
              <a:off x="5814594" y="1119214"/>
              <a:ext cx="586882" cy="3222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grpFill/>
            <a:ln w="9525">
              <a:noFill/>
              <a:round/>
            </a:ln>
          </p:spPr>
          <p:style>
            <a:lnRef idx="2">
              <a:schemeClr val="dk1"/>
            </a:lnRef>
            <a:fillRef idx="1">
              <a:schemeClr val="lt1"/>
            </a:fillRef>
            <a:effectRef idx="0">
              <a:schemeClr val="dk1"/>
            </a:effectRef>
            <a:fontRef idx="minor">
              <a:schemeClr val="dk1"/>
            </a:fontRef>
          </p:style>
          <p:txBody>
            <a:bodyPr vert="horz" wrap="square" lIns="128580" tIns="64290" rIns="128580" bIns="64290" numCol="1" anchor="t" anchorCtr="0" compatLnSpc="1"/>
            <a:lstStyle/>
            <a:p>
              <a:endParaRPr lang="zh-CN" altLang="en-US">
                <a:solidFill>
                  <a:prstClr val="black"/>
                </a:solidFill>
              </a:endParaRPr>
            </a:p>
          </p:txBody>
        </p:sp>
      </p:grpSp>
      <p:sp>
        <p:nvSpPr>
          <p:cNvPr id="53" name="文本框 52"/>
          <p:cNvSpPr txBox="1"/>
          <p:nvPr/>
        </p:nvSpPr>
        <p:spPr>
          <a:xfrm>
            <a:off x="4099560" y="2784475"/>
            <a:ext cx="4390390" cy="1263015"/>
          </a:xfrm>
          <a:prstGeom prst="rect">
            <a:avLst/>
          </a:prstGeom>
          <a:noFill/>
        </p:spPr>
        <p:txBody>
          <a:bodyPr wrap="none" rtlCol="0" anchor="ctr">
            <a:noAutofit/>
          </a:bodyPr>
          <a:lstStyle>
            <a:defPPr>
              <a:defRPr lang="zh-CN"/>
            </a:defPPr>
            <a:lvl1pPr algn="ctr">
              <a:defRPr sz="75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sz="6000" dirty="0">
                <a:solidFill>
                  <a:srgbClr val="FFFDD7"/>
                </a:solidFill>
                <a:effectLst/>
              </a:rPr>
              <a:t>感谢观看！</a:t>
            </a:r>
            <a:endParaRPr lang="zh-CN" altLang="en-US" sz="6000" dirty="0">
              <a:solidFill>
                <a:srgbClr val="FFFDD7"/>
              </a:solidFill>
              <a:effectLst/>
            </a:endParaRPr>
          </a:p>
        </p:txBody>
      </p:sp>
      <p:sp>
        <p:nvSpPr>
          <p:cNvPr id="54" name="文本框 53"/>
          <p:cNvSpPr txBox="1"/>
          <p:nvPr/>
        </p:nvSpPr>
        <p:spPr>
          <a:xfrm>
            <a:off x="5369208" y="4229488"/>
            <a:ext cx="1503680" cy="337185"/>
          </a:xfrm>
          <a:prstGeom prst="rect">
            <a:avLst/>
          </a:prstGeom>
          <a:noFill/>
        </p:spPr>
        <p:txBody>
          <a:bodyPr wrap="none" rtlCol="0" anchor="ctr">
            <a:spAutoFit/>
          </a:bodyPr>
          <a:lstStyle>
            <a:defPPr>
              <a:defRPr lang="zh-CN"/>
            </a:defPPr>
            <a:lvl1pPr algn="ctr">
              <a:defRPr sz="2400">
                <a:solidFill>
                  <a:schemeClr val="accent1"/>
                </a:solidFill>
                <a:effectLst>
                  <a:outerShdw dist="63500" dir="5400000" algn="tl" rotWithShape="0">
                    <a:prstClr val="black">
                      <a:alpha val="10000"/>
                    </a:prstClr>
                  </a:outerShdw>
                </a:effectLst>
                <a:latin typeface="DIN-BlackItalic" pitchFamily="50" charset="0"/>
                <a:ea typeface="+mj-ea"/>
              </a:defRPr>
            </a:lvl1pPr>
          </a:lstStyle>
          <a:p>
            <a:pPr algn="l"/>
            <a:r>
              <a:rPr lang="en-US" altLang="zh-CN" sz="1600" dirty="0">
                <a:solidFill>
                  <a:srgbClr val="FFFDD7"/>
                </a:solidFill>
                <a:effectLst/>
                <a:latin typeface="+mn-ea"/>
                <a:ea typeface="+mn-ea"/>
              </a:rPr>
              <a:t>2025</a:t>
            </a:r>
            <a:r>
              <a:rPr lang="zh-CN" altLang="en-US" sz="1600" dirty="0">
                <a:solidFill>
                  <a:srgbClr val="FFFDD7"/>
                </a:solidFill>
                <a:effectLst/>
                <a:latin typeface="+mn-ea"/>
                <a:ea typeface="+mn-ea"/>
              </a:rPr>
              <a:t>年</a:t>
            </a:r>
            <a:r>
              <a:rPr lang="en-US" altLang="zh-CN" sz="1600" dirty="0">
                <a:solidFill>
                  <a:srgbClr val="FFFDD7"/>
                </a:solidFill>
                <a:effectLst/>
                <a:latin typeface="+mn-ea"/>
                <a:ea typeface="+mn-ea"/>
              </a:rPr>
              <a:t>5</a:t>
            </a:r>
            <a:r>
              <a:rPr lang="zh-CN" altLang="en-US" sz="1600" dirty="0">
                <a:solidFill>
                  <a:srgbClr val="FFFDD7"/>
                </a:solidFill>
                <a:effectLst/>
                <a:latin typeface="+mn-ea"/>
                <a:ea typeface="+mn-ea"/>
              </a:rPr>
              <a:t>月</a:t>
            </a:r>
            <a:r>
              <a:rPr lang="en-US" altLang="zh-CN" sz="1600" dirty="0">
                <a:solidFill>
                  <a:srgbClr val="FFFDD7"/>
                </a:solidFill>
                <a:effectLst/>
                <a:latin typeface="+mn-ea"/>
                <a:ea typeface="+mn-ea"/>
              </a:rPr>
              <a:t>20</a:t>
            </a:r>
            <a:r>
              <a:rPr lang="zh-CN" altLang="en-US" sz="1600" dirty="0">
                <a:solidFill>
                  <a:srgbClr val="FFFDD7"/>
                </a:solidFill>
                <a:effectLst/>
                <a:latin typeface="+mn-ea"/>
                <a:ea typeface="+mn-ea"/>
              </a:rPr>
              <a:t>日</a:t>
            </a:r>
            <a:endParaRPr lang="zh-CN" altLang="en-US" sz="1600" dirty="0">
              <a:solidFill>
                <a:srgbClr val="FFFDD7"/>
              </a:solidFill>
              <a:effectLst/>
              <a:latin typeface="+mn-ea"/>
              <a:ea typeface="+mn-ea"/>
            </a:endParaRPr>
          </a:p>
        </p:txBody>
      </p:sp>
      <p:sp>
        <p:nvSpPr>
          <p:cNvPr id="55" name="平行四边形 54"/>
          <p:cNvSpPr/>
          <p:nvPr/>
        </p:nvSpPr>
        <p:spPr>
          <a:xfrm rot="10800000" flipV="1">
            <a:off x="4799854" y="2408507"/>
            <a:ext cx="2592290" cy="247733"/>
          </a:xfrm>
          <a:prstGeom prst="parallelogram">
            <a:avLst>
              <a:gd name="adj" fmla="val 37097"/>
            </a:avLst>
          </a:prstGeom>
          <a:solidFill>
            <a:srgbClr val="FFFDD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B767D"/>
              </a:solidFill>
            </a:endParaRPr>
          </a:p>
        </p:txBody>
      </p:sp>
      <p:sp>
        <p:nvSpPr>
          <p:cNvPr id="56" name="文本框 55"/>
          <p:cNvSpPr txBox="1"/>
          <p:nvPr/>
        </p:nvSpPr>
        <p:spPr>
          <a:xfrm>
            <a:off x="4909489" y="2205876"/>
            <a:ext cx="2373021" cy="461665"/>
          </a:xfrm>
          <a:prstGeom prst="rect">
            <a:avLst/>
          </a:prstGeom>
          <a:noFill/>
        </p:spPr>
        <p:txBody>
          <a:bodyPr wrap="none" rtlCol="0" anchor="ctr">
            <a:spAutoFit/>
          </a:bodyPr>
          <a:lstStyle>
            <a:defPPr>
              <a:defRPr lang="zh-CN"/>
            </a:defPPr>
            <a:lvl1pPr algn="ctr">
              <a:defRPr sz="44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en-US" altLang="zh-CN" sz="2400" spc="400" dirty="0" smtClean="0">
                <a:solidFill>
                  <a:srgbClr val="FFFDD7"/>
                </a:solidFill>
                <a:effectLst/>
                <a:latin typeface="+mj-lt"/>
              </a:rPr>
              <a:t>THANK YOU</a:t>
            </a:r>
            <a:endParaRPr lang="zh-CN" altLang="en-US" sz="2400" spc="400" dirty="0">
              <a:solidFill>
                <a:srgbClr val="FFFDD7"/>
              </a:solidFill>
              <a:effectLst/>
              <a:latin typeface="+mj-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776933" y="737655"/>
            <a:ext cx="10657184" cy="5544616"/>
          </a:xfrm>
          <a:prstGeom prst="rect">
            <a:avLst/>
          </a:prstGeom>
          <a:noFill/>
          <a:ln w="38100">
            <a:solidFill>
              <a:schemeClr val="accent3"/>
            </a:solidFill>
          </a:ln>
        </p:spPr>
        <p:txBody>
          <a:bodyPr wrap="square" lIns="0" tIns="0" rIns="0" bIns="0" rtlCol="0"/>
          <a:lstStyle/>
          <a:p>
            <a:endParaRPr lang="zh-CN" altLang="en-US" sz="3200">
              <a:solidFill>
                <a:schemeClr val="bg1"/>
              </a:solidFill>
            </a:endParaRPr>
          </a:p>
        </p:txBody>
      </p:sp>
      <p:sp>
        <p:nvSpPr>
          <p:cNvPr id="16" name="文本框 15"/>
          <p:cNvSpPr txBox="1"/>
          <p:nvPr/>
        </p:nvSpPr>
        <p:spPr>
          <a:xfrm>
            <a:off x="1576296" y="2413337"/>
            <a:ext cx="27195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smtClean="0">
                <a:ln>
                  <a:noFill/>
                </a:ln>
                <a:solidFill>
                  <a:schemeClr val="accent2"/>
                </a:solidFill>
                <a:effectLst/>
                <a:uLnTx/>
                <a:uFillTx/>
                <a:latin typeface="+mj-ea"/>
                <a:ea typeface="+mj-ea"/>
              </a:rPr>
              <a:t>目录</a:t>
            </a:r>
            <a:endParaRPr kumimoji="0" lang="zh-CN" altLang="en-US" sz="6000" b="1" i="0" u="none" strike="noStrike" kern="1200" cap="none" spc="600" normalizeH="0" baseline="0" noProof="0" dirty="0">
              <a:ln>
                <a:noFill/>
              </a:ln>
              <a:solidFill>
                <a:schemeClr val="accent2"/>
              </a:solidFill>
              <a:effectLst/>
              <a:uLnTx/>
              <a:uFillTx/>
              <a:latin typeface="+mj-ea"/>
              <a:ea typeface="+mj-ea"/>
            </a:endParaRPr>
          </a:p>
        </p:txBody>
      </p:sp>
      <p:sp>
        <p:nvSpPr>
          <p:cNvPr id="17" name="文本框 16"/>
          <p:cNvSpPr txBox="1"/>
          <p:nvPr/>
        </p:nvSpPr>
        <p:spPr>
          <a:xfrm rot="16200000">
            <a:off x="2705216" y="2395619"/>
            <a:ext cx="461665" cy="2384413"/>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0" i="1" u="none" strike="noStrike" kern="1200" cap="none" spc="600" normalizeH="0" baseline="0" noProof="0" dirty="0" smtClean="0">
                <a:ln>
                  <a:noFill/>
                </a:ln>
                <a:solidFill>
                  <a:schemeClr val="accent2"/>
                </a:solidFill>
                <a:effectLst/>
                <a:uLnTx/>
                <a:uFillTx/>
                <a:latin typeface="+mj-ea"/>
                <a:ea typeface="+mj-ea"/>
              </a:rPr>
              <a:t>CONTENT</a:t>
            </a:r>
            <a:endParaRPr kumimoji="0" lang="zh-CN" altLang="en-US" b="0" i="1" u="none" strike="noStrike" kern="1200" cap="none" spc="600" normalizeH="0" baseline="0" noProof="0" dirty="0">
              <a:ln>
                <a:noFill/>
              </a:ln>
              <a:solidFill>
                <a:schemeClr val="accent2"/>
              </a:solidFill>
              <a:effectLst/>
              <a:uLnTx/>
              <a:uFillTx/>
              <a:latin typeface="+mj-ea"/>
              <a:ea typeface="+mj-ea"/>
            </a:endParaRPr>
          </a:p>
        </p:txBody>
      </p:sp>
      <p:grpSp>
        <p:nvGrpSpPr>
          <p:cNvPr id="18" name="组合 17"/>
          <p:cNvGrpSpPr/>
          <p:nvPr/>
        </p:nvGrpSpPr>
        <p:grpSpPr>
          <a:xfrm>
            <a:off x="1767670" y="3981218"/>
            <a:ext cx="2336757" cy="383886"/>
            <a:chOff x="4702175" y="4743823"/>
            <a:chExt cx="2773363" cy="455612"/>
          </a:xfrm>
          <a:solidFill>
            <a:schemeClr val="accent3"/>
          </a:solidFill>
        </p:grpSpPr>
        <p:sp>
          <p:nvSpPr>
            <p:cNvPr id="19" name="Freeform 423"/>
            <p:cNvSpPr/>
            <p:nvPr/>
          </p:nvSpPr>
          <p:spPr bwMode="auto">
            <a:xfrm>
              <a:off x="5310188" y="4816848"/>
              <a:ext cx="323850" cy="309562"/>
            </a:xfrm>
            <a:custGeom>
              <a:avLst/>
              <a:gdLst>
                <a:gd name="T0" fmla="*/ 102 w 204"/>
                <a:gd name="T1" fmla="*/ 0 h 195"/>
                <a:gd name="T2" fmla="*/ 130 w 204"/>
                <a:gd name="T3" fmla="*/ 74 h 195"/>
                <a:gd name="T4" fmla="*/ 204 w 204"/>
                <a:gd name="T5" fmla="*/ 74 h 195"/>
                <a:gd name="T6" fmla="*/ 144 w 204"/>
                <a:gd name="T7" fmla="*/ 120 h 195"/>
                <a:gd name="T8" fmla="*/ 167 w 204"/>
                <a:gd name="T9" fmla="*/ 195 h 195"/>
                <a:gd name="T10" fmla="*/ 102 w 204"/>
                <a:gd name="T11" fmla="*/ 148 h 195"/>
                <a:gd name="T12" fmla="*/ 42 w 204"/>
                <a:gd name="T13" fmla="*/ 195 h 195"/>
                <a:gd name="T14" fmla="*/ 65 w 204"/>
                <a:gd name="T15" fmla="*/ 120 h 195"/>
                <a:gd name="T16" fmla="*/ 0 w 204"/>
                <a:gd name="T17" fmla="*/ 74 h 195"/>
                <a:gd name="T18" fmla="*/ 79 w 204"/>
                <a:gd name="T19" fmla="*/ 74 h 195"/>
                <a:gd name="T20" fmla="*/ 102 w 204"/>
                <a:gd name="T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95">
                  <a:moveTo>
                    <a:pt x="102" y="0"/>
                  </a:moveTo>
                  <a:lnTo>
                    <a:pt x="130" y="74"/>
                  </a:lnTo>
                  <a:lnTo>
                    <a:pt x="204" y="74"/>
                  </a:lnTo>
                  <a:lnTo>
                    <a:pt x="144" y="120"/>
                  </a:lnTo>
                  <a:lnTo>
                    <a:pt x="167" y="195"/>
                  </a:lnTo>
                  <a:lnTo>
                    <a:pt x="102" y="148"/>
                  </a:lnTo>
                  <a:lnTo>
                    <a:pt x="42" y="195"/>
                  </a:lnTo>
                  <a:lnTo>
                    <a:pt x="65" y="120"/>
                  </a:lnTo>
                  <a:lnTo>
                    <a:pt x="0" y="74"/>
                  </a:lnTo>
                  <a:lnTo>
                    <a:pt x="79" y="74"/>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24"/>
            <p:cNvSpPr/>
            <p:nvPr/>
          </p:nvSpPr>
          <p:spPr bwMode="auto">
            <a:xfrm>
              <a:off x="5846763" y="4743823"/>
              <a:ext cx="484188" cy="455612"/>
            </a:xfrm>
            <a:custGeom>
              <a:avLst/>
              <a:gdLst>
                <a:gd name="T0" fmla="*/ 152 w 305"/>
                <a:gd name="T1" fmla="*/ 0 h 287"/>
                <a:gd name="T2" fmla="*/ 189 w 305"/>
                <a:gd name="T3" fmla="*/ 111 h 287"/>
                <a:gd name="T4" fmla="*/ 305 w 305"/>
                <a:gd name="T5" fmla="*/ 111 h 287"/>
                <a:gd name="T6" fmla="*/ 208 w 305"/>
                <a:gd name="T7" fmla="*/ 176 h 287"/>
                <a:gd name="T8" fmla="*/ 245 w 305"/>
                <a:gd name="T9" fmla="*/ 287 h 287"/>
                <a:gd name="T10" fmla="*/ 152 w 305"/>
                <a:gd name="T11" fmla="*/ 217 h 287"/>
                <a:gd name="T12" fmla="*/ 60 w 305"/>
                <a:gd name="T13" fmla="*/ 287 h 287"/>
                <a:gd name="T14" fmla="*/ 97 w 305"/>
                <a:gd name="T15" fmla="*/ 176 h 287"/>
                <a:gd name="T16" fmla="*/ 0 w 305"/>
                <a:gd name="T17" fmla="*/ 111 h 287"/>
                <a:gd name="T18" fmla="*/ 115 w 305"/>
                <a:gd name="T19" fmla="*/ 111 h 287"/>
                <a:gd name="T20" fmla="*/ 152 w 305"/>
                <a:gd name="T2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287">
                  <a:moveTo>
                    <a:pt x="152" y="0"/>
                  </a:moveTo>
                  <a:lnTo>
                    <a:pt x="189" y="111"/>
                  </a:lnTo>
                  <a:lnTo>
                    <a:pt x="305" y="111"/>
                  </a:lnTo>
                  <a:lnTo>
                    <a:pt x="208" y="176"/>
                  </a:lnTo>
                  <a:lnTo>
                    <a:pt x="245" y="287"/>
                  </a:lnTo>
                  <a:lnTo>
                    <a:pt x="152" y="217"/>
                  </a:lnTo>
                  <a:lnTo>
                    <a:pt x="60" y="287"/>
                  </a:lnTo>
                  <a:lnTo>
                    <a:pt x="97" y="176"/>
                  </a:lnTo>
                  <a:lnTo>
                    <a:pt x="0" y="111"/>
                  </a:lnTo>
                  <a:lnTo>
                    <a:pt x="115" y="111"/>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425"/>
            <p:cNvSpPr/>
            <p:nvPr/>
          </p:nvSpPr>
          <p:spPr bwMode="auto">
            <a:xfrm>
              <a:off x="6543675" y="4816848"/>
              <a:ext cx="322263" cy="309562"/>
            </a:xfrm>
            <a:custGeom>
              <a:avLst/>
              <a:gdLst>
                <a:gd name="T0" fmla="*/ 101 w 203"/>
                <a:gd name="T1" fmla="*/ 0 h 195"/>
                <a:gd name="T2" fmla="*/ 125 w 203"/>
                <a:gd name="T3" fmla="*/ 74 h 195"/>
                <a:gd name="T4" fmla="*/ 203 w 203"/>
                <a:gd name="T5" fmla="*/ 74 h 195"/>
                <a:gd name="T6" fmla="*/ 138 w 203"/>
                <a:gd name="T7" fmla="*/ 120 h 195"/>
                <a:gd name="T8" fmla="*/ 162 w 203"/>
                <a:gd name="T9" fmla="*/ 195 h 195"/>
                <a:gd name="T10" fmla="*/ 101 w 203"/>
                <a:gd name="T11" fmla="*/ 148 h 195"/>
                <a:gd name="T12" fmla="*/ 37 w 203"/>
                <a:gd name="T13" fmla="*/ 195 h 195"/>
                <a:gd name="T14" fmla="*/ 60 w 203"/>
                <a:gd name="T15" fmla="*/ 120 h 195"/>
                <a:gd name="T16" fmla="*/ 0 w 203"/>
                <a:gd name="T17" fmla="*/ 74 h 195"/>
                <a:gd name="T18" fmla="*/ 74 w 203"/>
                <a:gd name="T19" fmla="*/ 74 h 195"/>
                <a:gd name="T20" fmla="*/ 101 w 203"/>
                <a:gd name="T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5">
                  <a:moveTo>
                    <a:pt x="101" y="0"/>
                  </a:moveTo>
                  <a:lnTo>
                    <a:pt x="125" y="74"/>
                  </a:lnTo>
                  <a:lnTo>
                    <a:pt x="203" y="74"/>
                  </a:lnTo>
                  <a:lnTo>
                    <a:pt x="138" y="120"/>
                  </a:lnTo>
                  <a:lnTo>
                    <a:pt x="162" y="195"/>
                  </a:lnTo>
                  <a:lnTo>
                    <a:pt x="101" y="148"/>
                  </a:lnTo>
                  <a:lnTo>
                    <a:pt x="37" y="195"/>
                  </a:lnTo>
                  <a:lnTo>
                    <a:pt x="60" y="120"/>
                  </a:lnTo>
                  <a:lnTo>
                    <a:pt x="0" y="74"/>
                  </a:lnTo>
                  <a:lnTo>
                    <a:pt x="74" y="74"/>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426"/>
            <p:cNvSpPr/>
            <p:nvPr/>
          </p:nvSpPr>
          <p:spPr bwMode="auto">
            <a:xfrm>
              <a:off x="7151688" y="4816848"/>
              <a:ext cx="323850" cy="309562"/>
            </a:xfrm>
            <a:custGeom>
              <a:avLst/>
              <a:gdLst>
                <a:gd name="T0" fmla="*/ 102 w 204"/>
                <a:gd name="T1" fmla="*/ 0 h 195"/>
                <a:gd name="T2" fmla="*/ 130 w 204"/>
                <a:gd name="T3" fmla="*/ 74 h 195"/>
                <a:gd name="T4" fmla="*/ 204 w 204"/>
                <a:gd name="T5" fmla="*/ 74 h 195"/>
                <a:gd name="T6" fmla="*/ 144 w 204"/>
                <a:gd name="T7" fmla="*/ 120 h 195"/>
                <a:gd name="T8" fmla="*/ 167 w 204"/>
                <a:gd name="T9" fmla="*/ 195 h 195"/>
                <a:gd name="T10" fmla="*/ 102 w 204"/>
                <a:gd name="T11" fmla="*/ 148 h 195"/>
                <a:gd name="T12" fmla="*/ 42 w 204"/>
                <a:gd name="T13" fmla="*/ 195 h 195"/>
                <a:gd name="T14" fmla="*/ 65 w 204"/>
                <a:gd name="T15" fmla="*/ 120 h 195"/>
                <a:gd name="T16" fmla="*/ 0 w 204"/>
                <a:gd name="T17" fmla="*/ 74 h 195"/>
                <a:gd name="T18" fmla="*/ 79 w 204"/>
                <a:gd name="T19" fmla="*/ 74 h 195"/>
                <a:gd name="T20" fmla="*/ 102 w 204"/>
                <a:gd name="T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95">
                  <a:moveTo>
                    <a:pt x="102" y="0"/>
                  </a:moveTo>
                  <a:lnTo>
                    <a:pt x="130" y="74"/>
                  </a:lnTo>
                  <a:lnTo>
                    <a:pt x="204" y="74"/>
                  </a:lnTo>
                  <a:lnTo>
                    <a:pt x="144" y="120"/>
                  </a:lnTo>
                  <a:lnTo>
                    <a:pt x="167" y="195"/>
                  </a:lnTo>
                  <a:lnTo>
                    <a:pt x="102" y="148"/>
                  </a:lnTo>
                  <a:lnTo>
                    <a:pt x="42" y="195"/>
                  </a:lnTo>
                  <a:lnTo>
                    <a:pt x="65" y="120"/>
                  </a:lnTo>
                  <a:lnTo>
                    <a:pt x="0" y="74"/>
                  </a:lnTo>
                  <a:lnTo>
                    <a:pt x="79" y="74"/>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427"/>
            <p:cNvSpPr/>
            <p:nvPr/>
          </p:nvSpPr>
          <p:spPr bwMode="auto">
            <a:xfrm>
              <a:off x="4702175" y="4816848"/>
              <a:ext cx="322263" cy="309562"/>
            </a:xfrm>
            <a:custGeom>
              <a:avLst/>
              <a:gdLst>
                <a:gd name="T0" fmla="*/ 102 w 203"/>
                <a:gd name="T1" fmla="*/ 0 h 195"/>
                <a:gd name="T2" fmla="*/ 125 w 203"/>
                <a:gd name="T3" fmla="*/ 74 h 195"/>
                <a:gd name="T4" fmla="*/ 203 w 203"/>
                <a:gd name="T5" fmla="*/ 74 h 195"/>
                <a:gd name="T6" fmla="*/ 139 w 203"/>
                <a:gd name="T7" fmla="*/ 120 h 195"/>
                <a:gd name="T8" fmla="*/ 162 w 203"/>
                <a:gd name="T9" fmla="*/ 195 h 195"/>
                <a:gd name="T10" fmla="*/ 102 w 203"/>
                <a:gd name="T11" fmla="*/ 148 h 195"/>
                <a:gd name="T12" fmla="*/ 37 w 203"/>
                <a:gd name="T13" fmla="*/ 195 h 195"/>
                <a:gd name="T14" fmla="*/ 60 w 203"/>
                <a:gd name="T15" fmla="*/ 120 h 195"/>
                <a:gd name="T16" fmla="*/ 0 w 203"/>
                <a:gd name="T17" fmla="*/ 74 h 195"/>
                <a:gd name="T18" fmla="*/ 74 w 203"/>
                <a:gd name="T19" fmla="*/ 74 h 195"/>
                <a:gd name="T20" fmla="*/ 102 w 203"/>
                <a:gd name="T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5">
                  <a:moveTo>
                    <a:pt x="102" y="0"/>
                  </a:moveTo>
                  <a:lnTo>
                    <a:pt x="125" y="74"/>
                  </a:lnTo>
                  <a:lnTo>
                    <a:pt x="203" y="74"/>
                  </a:lnTo>
                  <a:lnTo>
                    <a:pt x="139" y="120"/>
                  </a:lnTo>
                  <a:lnTo>
                    <a:pt x="162" y="195"/>
                  </a:lnTo>
                  <a:lnTo>
                    <a:pt x="102" y="148"/>
                  </a:lnTo>
                  <a:lnTo>
                    <a:pt x="37" y="195"/>
                  </a:lnTo>
                  <a:lnTo>
                    <a:pt x="60" y="120"/>
                  </a:lnTo>
                  <a:lnTo>
                    <a:pt x="0" y="74"/>
                  </a:lnTo>
                  <a:lnTo>
                    <a:pt x="74" y="74"/>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7" name="文本占位符 659"/>
          <p:cNvSpPr txBox="1"/>
          <p:nvPr>
            <p:custDataLst>
              <p:tags r:id="rId1"/>
            </p:custDataLst>
          </p:nvPr>
        </p:nvSpPr>
        <p:spPr>
          <a:xfrm>
            <a:off x="6600056" y="1843678"/>
            <a:ext cx="3383280" cy="521970"/>
          </a:xfrm>
          <a:prstGeom prst="rect">
            <a:avLst/>
          </a:prstGeom>
          <a:noFill/>
        </p:spPr>
        <p:txBody>
          <a:bodyPr wrap="none" rtlCol="0" anchor="ctr">
            <a:spAutoFit/>
          </a:bodyPr>
          <a:lstStyle>
            <a:defPPr>
              <a:defRPr lang="zh-CN"/>
            </a:defPPr>
            <a:lvl1pPr>
              <a:defRPr sz="28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dirty="0" smtClean="0">
                <a:solidFill>
                  <a:schemeClr val="accent2"/>
                </a:solidFill>
                <a:effectLst/>
              </a:rPr>
              <a:t>立法定位与</a:t>
            </a:r>
            <a:r>
              <a:rPr lang="zh-CN" altLang="en-US" dirty="0" smtClean="0">
                <a:solidFill>
                  <a:schemeClr val="accent2"/>
                </a:solidFill>
                <a:effectLst/>
              </a:rPr>
              <a:t>核心功能</a:t>
            </a:r>
            <a:endParaRPr lang="zh-CN" altLang="en-US" dirty="0" smtClean="0">
              <a:solidFill>
                <a:schemeClr val="accent2"/>
              </a:solidFill>
              <a:effectLst/>
            </a:endParaRPr>
          </a:p>
        </p:txBody>
      </p:sp>
      <p:sp>
        <p:nvSpPr>
          <p:cNvPr id="28" name="文本占位符 663"/>
          <p:cNvSpPr txBox="1"/>
          <p:nvPr>
            <p:custDataLst>
              <p:tags r:id="rId2"/>
            </p:custDataLst>
          </p:nvPr>
        </p:nvSpPr>
        <p:spPr>
          <a:xfrm>
            <a:off x="6600190" y="2425700"/>
            <a:ext cx="4833620" cy="236855"/>
          </a:xfrm>
          <a:prstGeom prst="rect">
            <a:avLst/>
          </a:prstGeom>
          <a:noFill/>
        </p:spPr>
        <p:txBody>
          <a:bodyPr wrap="square" rtlCol="0" anchor="ctr">
            <a:noAutofit/>
          </a:bodyPr>
          <a:lstStyle>
            <a:defPPr>
              <a:defRPr lang="zh-CN"/>
            </a:defPPr>
            <a:lvl1pPr algn="ctr">
              <a:lnSpc>
                <a:spcPct val="130000"/>
              </a:lnSpc>
              <a:defRPr sz="1600" i="1">
                <a:solidFill>
                  <a:schemeClr val="tx2"/>
                </a:solidFill>
                <a:latin typeface="Open Sans Light"/>
                <a:cs typeface="Open Sans Light"/>
              </a:defRPr>
            </a:lvl1pPr>
          </a:lstStyle>
          <a:p>
            <a:pPr algn="l"/>
            <a:r>
              <a:rPr lang="en-US" altLang="zh-CN" sz="1400" i="0" spc="300" dirty="0"/>
              <a:t>Legal Positioning and Core Functions</a:t>
            </a:r>
            <a:endParaRPr lang="en-US" altLang="zh-CN" sz="1400" i="0" spc="300" dirty="0"/>
          </a:p>
        </p:txBody>
      </p:sp>
      <p:sp>
        <p:nvSpPr>
          <p:cNvPr id="32" name="文本占位符 659"/>
          <p:cNvSpPr txBox="1"/>
          <p:nvPr>
            <p:custDataLst>
              <p:tags r:id="rId3"/>
            </p:custDataLst>
          </p:nvPr>
        </p:nvSpPr>
        <p:spPr>
          <a:xfrm>
            <a:off x="6600056" y="2993850"/>
            <a:ext cx="1605280" cy="521970"/>
          </a:xfrm>
          <a:prstGeom prst="rect">
            <a:avLst/>
          </a:prstGeom>
          <a:noFill/>
        </p:spPr>
        <p:txBody>
          <a:bodyPr wrap="none" rtlCol="0" anchor="ctr">
            <a:spAutoFit/>
          </a:bodyPr>
          <a:lstStyle>
            <a:defPPr>
              <a:defRPr lang="zh-CN"/>
            </a:defPPr>
            <a:lvl1pPr>
              <a:defRPr sz="28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dirty="0">
                <a:solidFill>
                  <a:schemeClr val="accent2"/>
                </a:solidFill>
                <a:effectLst/>
              </a:rPr>
              <a:t>主要</a:t>
            </a:r>
            <a:r>
              <a:rPr lang="zh-CN" altLang="en-US" dirty="0">
                <a:solidFill>
                  <a:schemeClr val="accent2"/>
                </a:solidFill>
                <a:effectLst/>
              </a:rPr>
              <a:t>内容</a:t>
            </a:r>
            <a:endParaRPr lang="zh-CN" altLang="en-US" dirty="0">
              <a:solidFill>
                <a:schemeClr val="accent2"/>
              </a:solidFill>
              <a:effectLst/>
            </a:endParaRPr>
          </a:p>
        </p:txBody>
      </p:sp>
      <p:sp>
        <p:nvSpPr>
          <p:cNvPr id="33" name="文本占位符 663"/>
          <p:cNvSpPr txBox="1"/>
          <p:nvPr>
            <p:custDataLst>
              <p:tags r:id="rId4"/>
            </p:custDataLst>
          </p:nvPr>
        </p:nvSpPr>
        <p:spPr>
          <a:xfrm>
            <a:off x="6600056" y="3576188"/>
            <a:ext cx="3710651" cy="236903"/>
          </a:xfrm>
          <a:prstGeom prst="rect">
            <a:avLst/>
          </a:prstGeom>
          <a:noFill/>
        </p:spPr>
        <p:txBody>
          <a:bodyPr wrap="square" rtlCol="0" anchor="ctr">
            <a:noAutofit/>
          </a:bodyPr>
          <a:lstStyle>
            <a:defPPr>
              <a:defRPr lang="zh-CN"/>
            </a:defPPr>
            <a:lvl1pPr algn="ctr">
              <a:lnSpc>
                <a:spcPct val="130000"/>
              </a:lnSpc>
              <a:defRPr sz="1600" i="1">
                <a:solidFill>
                  <a:schemeClr val="tx2"/>
                </a:solidFill>
                <a:latin typeface="Open Sans Light"/>
                <a:cs typeface="Open Sans Light"/>
              </a:defRPr>
            </a:lvl1pPr>
          </a:lstStyle>
          <a:p>
            <a:pPr algn="l"/>
            <a:r>
              <a:rPr lang="en-US" altLang="zh-CN" sz="1400" i="0" spc="300" dirty="0"/>
              <a:t>Main content</a:t>
            </a:r>
            <a:endParaRPr lang="en-US" altLang="zh-CN" sz="1400" i="0" spc="300" dirty="0"/>
          </a:p>
        </p:txBody>
      </p:sp>
      <p:sp>
        <p:nvSpPr>
          <p:cNvPr id="37" name="文本占位符 659"/>
          <p:cNvSpPr txBox="1"/>
          <p:nvPr>
            <p:custDataLst>
              <p:tags r:id="rId5"/>
            </p:custDataLst>
          </p:nvPr>
        </p:nvSpPr>
        <p:spPr>
          <a:xfrm>
            <a:off x="6600056" y="4144022"/>
            <a:ext cx="1960880" cy="521970"/>
          </a:xfrm>
          <a:prstGeom prst="rect">
            <a:avLst/>
          </a:prstGeom>
          <a:noFill/>
        </p:spPr>
        <p:txBody>
          <a:bodyPr wrap="none" rtlCol="0" anchor="ctr">
            <a:spAutoFit/>
          </a:bodyPr>
          <a:lstStyle>
            <a:defPPr>
              <a:defRPr lang="zh-CN"/>
            </a:defPPr>
            <a:lvl1pPr>
              <a:defRPr sz="28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dirty="0">
                <a:solidFill>
                  <a:schemeClr val="accent2"/>
                </a:solidFill>
                <a:effectLst/>
              </a:rPr>
              <a:t>意义与价值</a:t>
            </a:r>
            <a:endParaRPr lang="zh-CN" altLang="en-US" dirty="0">
              <a:solidFill>
                <a:schemeClr val="accent2"/>
              </a:solidFill>
              <a:effectLst/>
            </a:endParaRPr>
          </a:p>
        </p:txBody>
      </p:sp>
      <p:sp>
        <p:nvSpPr>
          <p:cNvPr id="38" name="文本占位符 663"/>
          <p:cNvSpPr txBox="1"/>
          <p:nvPr>
            <p:custDataLst>
              <p:tags r:id="rId6"/>
            </p:custDataLst>
          </p:nvPr>
        </p:nvSpPr>
        <p:spPr>
          <a:xfrm>
            <a:off x="6600056" y="4726360"/>
            <a:ext cx="3710651" cy="236903"/>
          </a:xfrm>
          <a:prstGeom prst="rect">
            <a:avLst/>
          </a:prstGeom>
          <a:noFill/>
        </p:spPr>
        <p:txBody>
          <a:bodyPr wrap="square" rtlCol="0" anchor="ctr">
            <a:noAutofit/>
          </a:bodyPr>
          <a:lstStyle>
            <a:defPPr>
              <a:defRPr lang="zh-CN"/>
            </a:defPPr>
            <a:lvl1pPr algn="ctr">
              <a:lnSpc>
                <a:spcPct val="130000"/>
              </a:lnSpc>
              <a:defRPr sz="1600" i="1">
                <a:solidFill>
                  <a:schemeClr val="tx2"/>
                </a:solidFill>
                <a:latin typeface="Open Sans Light"/>
                <a:cs typeface="Open Sans Light"/>
              </a:defRPr>
            </a:lvl1pPr>
          </a:lstStyle>
          <a:p>
            <a:pPr algn="l"/>
            <a:r>
              <a:rPr lang="en-US" altLang="zh-CN" sz="1400" i="0" spc="300" dirty="0"/>
              <a:t>Meaning and Value</a:t>
            </a:r>
            <a:endParaRPr lang="en-US" altLang="zh-CN" sz="1400" i="0" spc="300" dirty="0"/>
          </a:p>
        </p:txBody>
      </p:sp>
      <p:grpSp>
        <p:nvGrpSpPr>
          <p:cNvPr id="2" name="组合 1"/>
          <p:cNvGrpSpPr/>
          <p:nvPr>
            <p:custDataLst>
              <p:tags r:id="rId7"/>
            </p:custDataLst>
          </p:nvPr>
        </p:nvGrpSpPr>
        <p:grpSpPr>
          <a:xfrm>
            <a:off x="6710614" y="2344180"/>
            <a:ext cx="3600093" cy="2300344"/>
            <a:chOff x="6456347" y="1649055"/>
            <a:chExt cx="4632155" cy="2300344"/>
          </a:xfrm>
        </p:grpSpPr>
        <p:cxnSp>
          <p:nvCxnSpPr>
            <p:cNvPr id="25" name="直接连接符 24"/>
            <p:cNvCxnSpPr/>
            <p:nvPr>
              <p:custDataLst>
                <p:tags r:id="rId8"/>
              </p:custDataLst>
            </p:nvPr>
          </p:nvCxnSpPr>
          <p:spPr>
            <a:xfrm>
              <a:off x="6456347" y="1649055"/>
              <a:ext cx="4632155"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9"/>
              </p:custDataLst>
            </p:nvPr>
          </p:nvCxnSpPr>
          <p:spPr>
            <a:xfrm>
              <a:off x="6456347" y="2799227"/>
              <a:ext cx="4632155"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10"/>
              </p:custDataLst>
            </p:nvPr>
          </p:nvCxnSpPr>
          <p:spPr>
            <a:xfrm>
              <a:off x="6456347" y="3949399"/>
              <a:ext cx="4632155"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4" name="文本占位符 2"/>
          <p:cNvSpPr txBox="1"/>
          <p:nvPr>
            <p:custDataLst>
              <p:tags r:id="rId11"/>
            </p:custDataLst>
          </p:nvPr>
        </p:nvSpPr>
        <p:spPr>
          <a:xfrm>
            <a:off x="5447928" y="1880551"/>
            <a:ext cx="1043999" cy="757130"/>
          </a:xfrm>
          <a:prstGeom prst="rect">
            <a:avLst/>
          </a:prstGeom>
          <a:noFill/>
        </p:spPr>
        <p:txBody>
          <a:bodyPr wrap="square"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sz="4800" dirty="0" smtClean="0">
                <a:solidFill>
                  <a:schemeClr val="accent2"/>
                </a:solidFill>
                <a:latin typeface="+mj-ea"/>
                <a:ea typeface="+mj-ea"/>
              </a:rPr>
              <a:t>01</a:t>
            </a:r>
            <a:endParaRPr lang="en-US" sz="4800" dirty="0">
              <a:solidFill>
                <a:schemeClr val="accent2"/>
              </a:solidFill>
              <a:latin typeface="+mj-ea"/>
              <a:ea typeface="+mj-ea"/>
            </a:endParaRPr>
          </a:p>
        </p:txBody>
      </p:sp>
      <p:sp>
        <p:nvSpPr>
          <p:cNvPr id="45" name="文本占位符 2"/>
          <p:cNvSpPr txBox="1"/>
          <p:nvPr>
            <p:custDataLst>
              <p:tags r:id="rId12"/>
            </p:custDataLst>
          </p:nvPr>
        </p:nvSpPr>
        <p:spPr>
          <a:xfrm>
            <a:off x="5447928" y="3027094"/>
            <a:ext cx="1043999" cy="757130"/>
          </a:xfrm>
          <a:prstGeom prst="rect">
            <a:avLst/>
          </a:prstGeom>
          <a:noFill/>
        </p:spPr>
        <p:txBody>
          <a:bodyPr wrap="square"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sz="4800" dirty="0" smtClean="0">
                <a:solidFill>
                  <a:schemeClr val="accent2"/>
                </a:solidFill>
                <a:latin typeface="+mj-ea"/>
                <a:ea typeface="+mj-ea"/>
              </a:rPr>
              <a:t>02</a:t>
            </a:r>
            <a:endParaRPr lang="en-US" sz="4800" dirty="0">
              <a:solidFill>
                <a:schemeClr val="accent2"/>
              </a:solidFill>
              <a:latin typeface="+mj-ea"/>
              <a:ea typeface="+mj-ea"/>
            </a:endParaRPr>
          </a:p>
        </p:txBody>
      </p:sp>
      <p:sp>
        <p:nvSpPr>
          <p:cNvPr id="46" name="文本占位符 2"/>
          <p:cNvSpPr txBox="1"/>
          <p:nvPr>
            <p:custDataLst>
              <p:tags r:id="rId13"/>
            </p:custDataLst>
          </p:nvPr>
        </p:nvSpPr>
        <p:spPr>
          <a:xfrm>
            <a:off x="5447928" y="4173637"/>
            <a:ext cx="1043999" cy="757130"/>
          </a:xfrm>
          <a:prstGeom prst="rect">
            <a:avLst/>
          </a:prstGeom>
          <a:noFill/>
        </p:spPr>
        <p:txBody>
          <a:bodyPr wrap="square"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sz="4800" dirty="0" smtClean="0">
                <a:solidFill>
                  <a:schemeClr val="accent2"/>
                </a:solidFill>
                <a:latin typeface="+mj-ea"/>
                <a:ea typeface="+mj-ea"/>
              </a:rPr>
              <a:t>03</a:t>
            </a:r>
            <a:endParaRPr lang="en-US" sz="4800" dirty="0">
              <a:solidFill>
                <a:schemeClr val="accent2"/>
              </a:solidFill>
              <a:latin typeface="+mj-ea"/>
              <a:ea typeface="+mj-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占位符 24"/>
          <p:cNvSpPr txBox="1"/>
          <p:nvPr/>
        </p:nvSpPr>
        <p:spPr>
          <a:xfrm>
            <a:off x="3261360" y="3043644"/>
            <a:ext cx="5669280" cy="829945"/>
          </a:xfrm>
          <a:prstGeom prst="rect">
            <a:avLst/>
          </a:prstGeom>
          <a:noFill/>
        </p:spPr>
        <p:txBody>
          <a:bodyPr wrap="none" rtlCol="0" anchor="ctr">
            <a:spAutoFit/>
          </a:bodyPr>
          <a:lstStyle>
            <a:defPPr>
              <a:defRPr lang="zh-CN"/>
            </a:defPPr>
            <a:lvl1pPr algn="ctr">
              <a:defRPr sz="60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sz="4800" dirty="0">
                <a:solidFill>
                  <a:srgbClr val="FFFDD7"/>
                </a:solidFill>
                <a:effectLst/>
              </a:rPr>
              <a:t>立法定位与</a:t>
            </a:r>
            <a:r>
              <a:rPr lang="zh-CN" altLang="en-US" sz="4800" dirty="0">
                <a:solidFill>
                  <a:srgbClr val="FFFDD7"/>
                </a:solidFill>
                <a:effectLst/>
              </a:rPr>
              <a:t>核心功能</a:t>
            </a:r>
            <a:endParaRPr lang="zh-CN" altLang="en-US" sz="4800" dirty="0">
              <a:solidFill>
                <a:srgbClr val="FFFDD7"/>
              </a:solidFill>
              <a:effectLst/>
            </a:endParaRPr>
          </a:p>
        </p:txBody>
      </p:sp>
      <p:sp>
        <p:nvSpPr>
          <p:cNvPr id="41" name="文本框 40"/>
          <p:cNvSpPr txBox="1"/>
          <p:nvPr/>
        </p:nvSpPr>
        <p:spPr>
          <a:xfrm>
            <a:off x="2969751" y="3945201"/>
            <a:ext cx="6254795" cy="713681"/>
          </a:xfrm>
          <a:prstGeom prst="rect">
            <a:avLst/>
          </a:prstGeom>
          <a:noFill/>
        </p:spPr>
        <p:txBody>
          <a:bodyPr wrap="square" rtlCol="0" anchor="ctr">
            <a:noAutofit/>
          </a:bodyPr>
          <a:lstStyle>
            <a:defPPr>
              <a:defRPr lang="zh-CN"/>
            </a:defPPr>
            <a:lvl1pPr>
              <a:lnSpc>
                <a:spcPct val="130000"/>
              </a:lnSpc>
              <a:defRPr sz="1200">
                <a:solidFill>
                  <a:schemeClr val="tx2"/>
                </a:solidFill>
                <a:latin typeface="Open Sans Light"/>
                <a:cs typeface="Open Sans Light"/>
              </a:defRPr>
            </a:lvl1pPr>
          </a:lstStyle>
          <a:p>
            <a:pPr algn="ctr"/>
            <a:r>
              <a:rPr lang="en-US" altLang="zh-CN" sz="1600" dirty="0" err="1" smtClean="0">
                <a:solidFill>
                  <a:srgbClr val="FFFDD7"/>
                </a:solidFill>
                <a:sym typeface="+mn-ea"/>
              </a:rPr>
              <a:t>Legal Positioning and Core Functions</a:t>
            </a:r>
            <a:endParaRPr lang="en-US" altLang="zh-CN" sz="1600" i="0" spc="300" dirty="0"/>
          </a:p>
          <a:p>
            <a:pPr algn="ctr"/>
            <a:endParaRPr lang="en-US" altLang="zh-CN" sz="1600" dirty="0">
              <a:solidFill>
                <a:srgbClr val="FFFDD7"/>
              </a:solidFill>
              <a:sym typeface="+mn-lt"/>
            </a:endParaRPr>
          </a:p>
        </p:txBody>
      </p:sp>
      <p:cxnSp>
        <p:nvCxnSpPr>
          <p:cNvPr id="42" name="直接连接符 41"/>
          <p:cNvCxnSpPr/>
          <p:nvPr/>
        </p:nvCxnSpPr>
        <p:spPr>
          <a:xfrm>
            <a:off x="5651676" y="5157192"/>
            <a:ext cx="8909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Freeform 5"/>
          <p:cNvSpPr/>
          <p:nvPr/>
        </p:nvSpPr>
        <p:spPr bwMode="auto">
          <a:xfrm>
            <a:off x="5645174" y="1732745"/>
            <a:ext cx="902093" cy="1023094"/>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rgbClr val="FFFDD7"/>
          </a:solidFill>
          <a:ln w="95250">
            <a:noFill/>
          </a:ln>
          <a:effectLst>
            <a:outerShdw blurRad="381000" dist="304800" dir="8100000" algn="tr" rotWithShape="0">
              <a:prstClr val="black">
                <a:alpha val="1000"/>
              </a:prstClr>
            </a:outerShdw>
          </a:effectLst>
        </p:spPr>
        <p:txBody>
          <a:bodyPr vert="horz" wrap="square" lIns="91440" tIns="45720" rIns="91440" bIns="45720" numCol="1" anchor="ctr" anchorCtr="0" compatLnSpc="1"/>
          <a:lstStyle/>
          <a:p>
            <a:pPr algn="ctr"/>
            <a:r>
              <a:rPr lang="en-US" altLang="zh-CN" sz="3600" dirty="0" smtClean="0">
                <a:solidFill>
                  <a:schemeClr val="accent2"/>
                </a:solidFill>
                <a:latin typeface="+mj-ea"/>
                <a:ea typeface="+mj-ea"/>
              </a:rPr>
              <a:t>01</a:t>
            </a:r>
            <a:endParaRPr lang="zh-CN" altLang="en-US" sz="3600" dirty="0">
              <a:solidFill>
                <a:schemeClr val="accent2"/>
              </a:solidFill>
              <a:latin typeface="+mj-ea"/>
              <a:ea typeface="+mj-ea"/>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908051" y="5589240"/>
            <a:ext cx="3216482" cy="216024"/>
          </a:xfrm>
          <a:prstGeom prst="rect">
            <a:avLst/>
          </a:prstGeom>
          <a:solidFill>
            <a:schemeClr val="accent3"/>
          </a:solidFill>
          <a:ln w="3175">
            <a:noFill/>
            <a:prstDash val="solid"/>
            <a:roun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Calibri" panose="020F0502020204030204"/>
            </a:endParaRPr>
          </a:p>
        </p:txBody>
      </p:sp>
      <p:sp>
        <p:nvSpPr>
          <p:cNvPr id="23" name="矩形 22"/>
          <p:cNvSpPr/>
          <p:nvPr>
            <p:custDataLst>
              <p:tags r:id="rId2"/>
            </p:custDataLst>
          </p:nvPr>
        </p:nvSpPr>
        <p:spPr>
          <a:xfrm>
            <a:off x="8067464" y="5589240"/>
            <a:ext cx="3216481" cy="216024"/>
          </a:xfrm>
          <a:prstGeom prst="rect">
            <a:avLst/>
          </a:prstGeom>
          <a:solidFill>
            <a:schemeClr val="accent3"/>
          </a:solidFill>
          <a:ln w="3175">
            <a:noFill/>
            <a:prstDash val="solid"/>
            <a:roun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Calibri" panose="020F0502020204030204"/>
            </a:endParaRPr>
          </a:p>
        </p:txBody>
      </p:sp>
      <p:sp>
        <p:nvSpPr>
          <p:cNvPr id="28" name="矩形 27"/>
          <p:cNvSpPr/>
          <p:nvPr>
            <p:custDataLst>
              <p:tags r:id="rId3"/>
            </p:custDataLst>
          </p:nvPr>
        </p:nvSpPr>
        <p:spPr>
          <a:xfrm>
            <a:off x="4487758" y="5589240"/>
            <a:ext cx="3216482" cy="216024"/>
          </a:xfrm>
          <a:prstGeom prst="rect">
            <a:avLst/>
          </a:prstGeom>
          <a:solidFill>
            <a:schemeClr val="accent3"/>
          </a:solidFill>
          <a:ln w="3175">
            <a:noFill/>
            <a:prstDash val="solid"/>
            <a:roun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Calibri" panose="020F0502020204030204"/>
            </a:endParaRPr>
          </a:p>
        </p:txBody>
      </p:sp>
      <p:sp>
        <p:nvSpPr>
          <p:cNvPr id="17" name="矩形: 剪去单角 437"/>
          <p:cNvSpPr/>
          <p:nvPr>
            <p:custDataLst>
              <p:tags r:id="rId4"/>
            </p:custDataLst>
          </p:nvPr>
        </p:nvSpPr>
        <p:spPr>
          <a:xfrm>
            <a:off x="904339" y="1876504"/>
            <a:ext cx="3216482" cy="3928760"/>
          </a:xfrm>
          <a:prstGeom prst="snip1Rect">
            <a:avLst>
              <a:gd name="adj" fmla="val 29383"/>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19" name="任意多边形: 形状 438"/>
          <p:cNvSpPr/>
          <p:nvPr>
            <p:custDataLst>
              <p:tags r:id="rId5"/>
            </p:custDataLst>
          </p:nvPr>
        </p:nvSpPr>
        <p:spPr bwMode="auto">
          <a:xfrm>
            <a:off x="3309319" y="1876504"/>
            <a:ext cx="811504" cy="835696"/>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3175">
            <a:noFill/>
            <a:prstDash val="solid"/>
            <a:round/>
          </a:ln>
          <a:effectLst/>
        </p:spPr>
        <p:txBody>
          <a:bodyPr vert="horz" wrap="square" lIns="121920" tIns="60960" rIns="121920" bIns="60960" anchor="t" anchorCtr="0" compatLnSpc="1">
            <a:normAutofit/>
          </a:bodyPr>
          <a:lstStyle/>
          <a:p>
            <a:pPr marL="0" marR="0" lvl="0" indent="0" algn="r" defTabSz="457200" eaLnBrk="1" fontAlgn="auto" latinLnBrk="0" hangingPunct="1">
              <a:lnSpc>
                <a:spcPct val="100000"/>
              </a:lnSpc>
              <a:spcBef>
                <a:spcPts val="0"/>
              </a:spcBef>
              <a:spcAft>
                <a:spcPts val="0"/>
              </a:spcAft>
              <a:buClrTx/>
              <a:buSzTx/>
              <a:buFontTx/>
              <a:buNone/>
              <a:defRPr/>
            </a:pPr>
            <a:r>
              <a:rPr kumimoji="0" lang="en-US" altLang="ko-KR" sz="2800" u="none" strike="noStrike" kern="0" cap="none" spc="0" normalizeH="0" baseline="0" noProof="0" dirty="0">
                <a:ln>
                  <a:noFill/>
                </a:ln>
                <a:solidFill>
                  <a:prstClr val="white"/>
                </a:solidFill>
                <a:effectLst/>
                <a:uLnTx/>
                <a:uFillTx/>
                <a:latin typeface="+mj-lt"/>
              </a:rPr>
              <a:t>1</a:t>
            </a:r>
            <a:endParaRPr kumimoji="0" lang="en-US" altLang="ko-KR" sz="2800" u="none" strike="noStrike" kern="0" cap="none" spc="0" normalizeH="0" baseline="0" noProof="0" dirty="0">
              <a:ln>
                <a:noFill/>
              </a:ln>
              <a:solidFill>
                <a:prstClr val="white"/>
              </a:solidFill>
              <a:effectLst/>
              <a:uLnTx/>
              <a:uFillTx/>
              <a:latin typeface="+mj-lt"/>
            </a:endParaRPr>
          </a:p>
        </p:txBody>
      </p:sp>
      <p:sp>
        <p:nvSpPr>
          <p:cNvPr id="22" name="矩形: 剪去单角 455"/>
          <p:cNvSpPr/>
          <p:nvPr>
            <p:custDataLst>
              <p:tags r:id="rId6"/>
            </p:custDataLst>
          </p:nvPr>
        </p:nvSpPr>
        <p:spPr>
          <a:xfrm>
            <a:off x="8067463" y="1876504"/>
            <a:ext cx="3216481" cy="3928760"/>
          </a:xfrm>
          <a:prstGeom prst="snip1Rect">
            <a:avLst>
              <a:gd name="adj" fmla="val 29383"/>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24" name="任意多边形: 形状 456"/>
          <p:cNvSpPr/>
          <p:nvPr>
            <p:custDataLst>
              <p:tags r:id="rId7"/>
            </p:custDataLst>
          </p:nvPr>
        </p:nvSpPr>
        <p:spPr bwMode="auto">
          <a:xfrm>
            <a:off x="10472442" y="1876504"/>
            <a:ext cx="811505" cy="835697"/>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3175">
            <a:noFill/>
            <a:prstDash val="solid"/>
            <a:round/>
          </a:ln>
          <a:effectLst/>
        </p:spPr>
        <p:txBody>
          <a:bodyPr vert="horz" wrap="square" lIns="121920" tIns="60960" rIns="121920" bIns="60960" anchor="t" anchorCtr="0" compatLnSpc="1">
            <a:normAutofit/>
          </a:bodyPr>
          <a:lstStyle/>
          <a:p>
            <a:pPr marL="0" marR="0" lvl="0" indent="0" algn="r" defTabSz="457200" eaLnBrk="1" fontAlgn="auto" latinLnBrk="0" hangingPunct="1">
              <a:lnSpc>
                <a:spcPct val="100000"/>
              </a:lnSpc>
              <a:spcBef>
                <a:spcPts val="0"/>
              </a:spcBef>
              <a:spcAft>
                <a:spcPts val="0"/>
              </a:spcAft>
              <a:buClrTx/>
              <a:buSzTx/>
              <a:buFontTx/>
              <a:buNone/>
              <a:defRPr/>
            </a:pPr>
            <a:r>
              <a:rPr kumimoji="0" lang="en-US" altLang="ko-KR" sz="2800" u="none" strike="noStrike" kern="0" cap="none" spc="0" normalizeH="0" baseline="0" noProof="0" dirty="0">
                <a:ln>
                  <a:noFill/>
                </a:ln>
                <a:solidFill>
                  <a:prstClr val="white"/>
                </a:solidFill>
                <a:effectLst/>
                <a:uLnTx/>
                <a:uFillTx/>
                <a:latin typeface="+mj-lt"/>
              </a:rPr>
              <a:t>3</a:t>
            </a:r>
            <a:endParaRPr kumimoji="0" lang="en-US" altLang="ko-KR" sz="2800" u="none" strike="noStrike" kern="0" cap="none" spc="0" normalizeH="0" baseline="0" noProof="0" dirty="0">
              <a:ln>
                <a:noFill/>
              </a:ln>
              <a:solidFill>
                <a:prstClr val="white"/>
              </a:solidFill>
              <a:effectLst/>
              <a:uLnTx/>
              <a:uFillTx/>
              <a:latin typeface="+mj-lt"/>
            </a:endParaRPr>
          </a:p>
        </p:txBody>
      </p:sp>
      <p:sp>
        <p:nvSpPr>
          <p:cNvPr id="27" name="矩形: 剪去单角 444"/>
          <p:cNvSpPr/>
          <p:nvPr>
            <p:custDataLst>
              <p:tags r:id="rId8"/>
            </p:custDataLst>
          </p:nvPr>
        </p:nvSpPr>
        <p:spPr>
          <a:xfrm>
            <a:off x="4487757" y="1876504"/>
            <a:ext cx="3216482" cy="3928760"/>
          </a:xfrm>
          <a:prstGeom prst="snip1Rect">
            <a:avLst>
              <a:gd name="adj" fmla="val 29383"/>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29" name="任意多边形: 形状 445"/>
          <p:cNvSpPr/>
          <p:nvPr>
            <p:custDataLst>
              <p:tags r:id="rId9"/>
            </p:custDataLst>
          </p:nvPr>
        </p:nvSpPr>
        <p:spPr bwMode="auto">
          <a:xfrm>
            <a:off x="6892736" y="1876504"/>
            <a:ext cx="811505" cy="835697"/>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3175">
            <a:noFill/>
            <a:prstDash val="solid"/>
            <a:round/>
          </a:ln>
          <a:effectLst/>
        </p:spPr>
        <p:txBody>
          <a:bodyPr vert="horz" wrap="square" lIns="121920" tIns="60960" rIns="121920" bIns="60960" anchor="t" anchorCtr="0" compatLnSpc="1">
            <a:normAutofit/>
          </a:bodyPr>
          <a:lstStyle/>
          <a:p>
            <a:pPr marL="0" marR="0" lvl="0" indent="0" algn="r" defTabSz="457200" eaLnBrk="1" fontAlgn="auto" latinLnBrk="0" hangingPunct="1">
              <a:lnSpc>
                <a:spcPct val="100000"/>
              </a:lnSpc>
              <a:spcBef>
                <a:spcPts val="0"/>
              </a:spcBef>
              <a:spcAft>
                <a:spcPts val="0"/>
              </a:spcAft>
              <a:buClrTx/>
              <a:buSzTx/>
              <a:buFontTx/>
              <a:buNone/>
              <a:defRPr/>
            </a:pPr>
            <a:r>
              <a:rPr kumimoji="0" lang="en-US" altLang="zh-CN" sz="2800" u="none" strike="noStrike" kern="0" cap="none" spc="0" normalizeH="0" baseline="0" noProof="0" dirty="0">
                <a:ln>
                  <a:noFill/>
                </a:ln>
                <a:solidFill>
                  <a:prstClr val="white"/>
                </a:solidFill>
                <a:effectLst/>
                <a:uLnTx/>
                <a:uFillTx/>
                <a:latin typeface="+mj-lt"/>
              </a:rPr>
              <a:t>2</a:t>
            </a:r>
            <a:endParaRPr kumimoji="0" lang="en-US" altLang="zh-CN" sz="2800" u="none" strike="noStrike" kern="0" cap="none" spc="0" normalizeH="0" baseline="0" noProof="0" dirty="0">
              <a:ln>
                <a:noFill/>
              </a:ln>
              <a:solidFill>
                <a:prstClr val="white"/>
              </a:solidFill>
              <a:effectLst/>
              <a:uLnTx/>
              <a:uFillTx/>
              <a:latin typeface="+mj-lt"/>
            </a:endParaRPr>
          </a:p>
        </p:txBody>
      </p:sp>
      <p:sp>
        <p:nvSpPr>
          <p:cNvPr id="44" name="文本框 43"/>
          <p:cNvSpPr txBox="1"/>
          <p:nvPr>
            <p:custDataLst>
              <p:tags r:id="rId10"/>
            </p:custDataLst>
          </p:nvPr>
        </p:nvSpPr>
        <p:spPr>
          <a:xfrm>
            <a:off x="1199139" y="2389512"/>
            <a:ext cx="1198880" cy="398780"/>
          </a:xfrm>
          <a:prstGeom prst="rect">
            <a:avLst/>
          </a:prstGeom>
          <a:noFill/>
        </p:spPr>
        <p:txBody>
          <a:bodyPr wrap="none" rtlCol="0">
            <a:spAutoFit/>
          </a:bodyPr>
          <a:lstStyle>
            <a:defPPr>
              <a:defRPr lang="zh-CN"/>
            </a:defPPr>
            <a:lvl1pPr>
              <a:defRPr sz="24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sz="2000" dirty="0">
                <a:solidFill>
                  <a:schemeClr val="accent2"/>
                </a:solidFill>
                <a:effectLst/>
              </a:rPr>
              <a:t>核心</a:t>
            </a:r>
            <a:r>
              <a:rPr lang="zh-CN" altLang="en-US" sz="2000" dirty="0">
                <a:solidFill>
                  <a:schemeClr val="accent2"/>
                </a:solidFill>
                <a:effectLst/>
              </a:rPr>
              <a:t>使命</a:t>
            </a:r>
            <a:endParaRPr lang="zh-CN" altLang="en-US" sz="2000" dirty="0">
              <a:solidFill>
                <a:schemeClr val="accent2"/>
              </a:solidFill>
              <a:effectLst/>
            </a:endParaRPr>
          </a:p>
        </p:txBody>
      </p:sp>
      <p:sp>
        <p:nvSpPr>
          <p:cNvPr id="45" name="PA_矩形 10"/>
          <p:cNvSpPr/>
          <p:nvPr>
            <p:custDataLst>
              <p:tags r:id="rId11"/>
            </p:custDataLst>
          </p:nvPr>
        </p:nvSpPr>
        <p:spPr>
          <a:xfrm>
            <a:off x="1198880" y="2781300"/>
            <a:ext cx="2801620" cy="2646680"/>
          </a:xfrm>
          <a:prstGeom prst="rect">
            <a:avLst/>
          </a:prstGeom>
          <a:noFill/>
        </p:spPr>
        <p:txBody>
          <a:bodyPr wrap="square" rtlCol="0">
            <a:noAutofit/>
          </a:bodyPr>
          <a:lstStyle/>
          <a:p>
            <a:pPr>
              <a:lnSpc>
                <a:spcPct val="150000"/>
              </a:lnSpc>
            </a:pPr>
            <a:r>
              <a:rPr lang="zh-CN" altLang="en-US" sz="1400" dirty="0">
                <a:solidFill>
                  <a:schemeClr val="tx2"/>
                </a:solidFill>
                <a:latin typeface="Open Sans Light"/>
                <a:cs typeface="Open Sans Light"/>
              </a:rPr>
              <a:t>侵权责任编的核心功能在于为民事主体（自然人、法人、非法人组织）在民事权益遭受不法侵害时提供法律救济。它确立了</a:t>
            </a:r>
            <a:r>
              <a:rPr lang="en-US" altLang="zh-CN" sz="1400" dirty="0">
                <a:solidFill>
                  <a:schemeClr val="tx2"/>
                </a:solidFill>
                <a:latin typeface="Open Sans Light"/>
                <a:cs typeface="Open Sans Light"/>
              </a:rPr>
              <a:t>“</a:t>
            </a:r>
            <a:r>
              <a:rPr lang="zh-CN" altLang="en-US" sz="1400" dirty="0">
                <a:solidFill>
                  <a:schemeClr val="tx2"/>
                </a:solidFill>
                <a:latin typeface="Open Sans Light"/>
                <a:cs typeface="Open Sans Light"/>
              </a:rPr>
              <a:t>有损害即有救济</a:t>
            </a:r>
            <a:r>
              <a:rPr lang="en-US" altLang="zh-CN" sz="1400" dirty="0">
                <a:solidFill>
                  <a:schemeClr val="tx2"/>
                </a:solidFill>
                <a:latin typeface="Open Sans Light"/>
                <a:cs typeface="Open Sans Light"/>
              </a:rPr>
              <a:t>”</a:t>
            </a:r>
            <a:r>
              <a:rPr lang="zh-CN" altLang="en-US" sz="1400" dirty="0">
                <a:solidFill>
                  <a:schemeClr val="tx2"/>
                </a:solidFill>
                <a:latin typeface="Open Sans Light"/>
                <a:cs typeface="Open Sans Light"/>
              </a:rPr>
              <a:t>的基本理念，旨在填补受害人的损失（包括财产损失和非财产损失），恢复被破坏的民事法律秩序。</a:t>
            </a:r>
            <a:endParaRPr lang="zh-CN" altLang="en-US" sz="1400" dirty="0">
              <a:solidFill>
                <a:schemeClr val="tx2"/>
              </a:solidFill>
              <a:latin typeface="Open Sans Light"/>
              <a:cs typeface="Open Sans Light"/>
            </a:endParaRPr>
          </a:p>
        </p:txBody>
      </p:sp>
      <p:sp>
        <p:nvSpPr>
          <p:cNvPr id="46" name="文本框 45"/>
          <p:cNvSpPr txBox="1"/>
          <p:nvPr>
            <p:custDataLst>
              <p:tags r:id="rId12"/>
            </p:custDataLst>
          </p:nvPr>
        </p:nvSpPr>
        <p:spPr>
          <a:xfrm>
            <a:off x="4867111" y="2389512"/>
            <a:ext cx="1452880" cy="398780"/>
          </a:xfrm>
          <a:prstGeom prst="rect">
            <a:avLst/>
          </a:prstGeom>
          <a:noFill/>
        </p:spPr>
        <p:txBody>
          <a:bodyPr wrap="none" rtlCol="0">
            <a:spAutoFit/>
          </a:bodyPr>
          <a:lstStyle>
            <a:defPPr>
              <a:defRPr lang="zh-CN"/>
            </a:defPPr>
            <a:lvl1pPr>
              <a:defRPr sz="2400">
                <a:solidFill>
                  <a:schemeClr val="accent1"/>
                </a:solidFill>
                <a:effectLst>
                  <a:outerShdw dist="63500" dir="5400000" algn="tl" rotWithShape="0">
                    <a:prstClr val="black">
                      <a:alpha val="10000"/>
                    </a:prstClr>
                  </a:outerShdw>
                </a:effectLst>
                <a:latin typeface="DIN-BlackItalic" pitchFamily="50" charset="0"/>
                <a:ea typeface="+mj-ea"/>
              </a:defRPr>
            </a:lvl1pPr>
          </a:lstStyle>
          <a:p>
            <a:pPr algn="l"/>
            <a:r>
              <a:rPr lang="zh-CN" altLang="en-US" sz="2000" dirty="0">
                <a:solidFill>
                  <a:schemeClr val="accent2"/>
                </a:solidFill>
                <a:effectLst/>
              </a:rPr>
              <a:t>制裁与预防</a:t>
            </a:r>
            <a:endParaRPr lang="zh-CN" altLang="en-US" sz="2000" dirty="0">
              <a:solidFill>
                <a:schemeClr val="accent2"/>
              </a:solidFill>
              <a:effectLst/>
            </a:endParaRPr>
          </a:p>
        </p:txBody>
      </p:sp>
      <p:sp>
        <p:nvSpPr>
          <p:cNvPr id="47" name="PA_矩形 10"/>
          <p:cNvSpPr/>
          <p:nvPr>
            <p:custDataLst>
              <p:tags r:id="rId13"/>
            </p:custDataLst>
          </p:nvPr>
        </p:nvSpPr>
        <p:spPr>
          <a:xfrm>
            <a:off x="4867275" y="2788285"/>
            <a:ext cx="2590165" cy="2847340"/>
          </a:xfrm>
          <a:prstGeom prst="rect">
            <a:avLst/>
          </a:prstGeom>
          <a:noFill/>
        </p:spPr>
        <p:txBody>
          <a:bodyPr wrap="square" rtlCol="0">
            <a:noAutofit/>
          </a:bodyPr>
          <a:lstStyle/>
          <a:p>
            <a:pPr>
              <a:lnSpc>
                <a:spcPct val="150000"/>
              </a:lnSpc>
            </a:pPr>
            <a:r>
              <a:rPr lang="zh-CN" altLang="en-US" sz="1400" dirty="0">
                <a:solidFill>
                  <a:schemeClr val="tx2"/>
                </a:solidFill>
                <a:latin typeface="Open Sans Light"/>
                <a:cs typeface="Open Sans Light"/>
              </a:rPr>
              <a:t>通过对侵权行为人施加损害赔偿</a:t>
            </a:r>
            <a:r>
              <a:rPr lang="zh-CN" altLang="en-US" sz="1400" dirty="0">
                <a:solidFill>
                  <a:schemeClr val="tx2"/>
                </a:solidFill>
                <a:latin typeface="Open Sans Light"/>
                <a:cs typeface="Open Sans Light"/>
              </a:rPr>
              <a:t>等民事责任，该编也起到了制裁不法行为、警示社会、预防侵权行为发生的作用。特别是惩罚性赔偿制度的引入（如产品责任、环境污染、知识产权侵权等特定领域），强化了法律的威慑力。</a:t>
            </a:r>
            <a:endParaRPr lang="zh-CN" altLang="en-US" sz="1200" dirty="0">
              <a:solidFill>
                <a:schemeClr val="tx2"/>
              </a:solidFill>
              <a:latin typeface="Open Sans Light"/>
              <a:cs typeface="Open Sans Light"/>
            </a:endParaRPr>
          </a:p>
        </p:txBody>
      </p:sp>
      <p:sp>
        <p:nvSpPr>
          <p:cNvPr id="48" name="文本框 47"/>
          <p:cNvSpPr txBox="1"/>
          <p:nvPr>
            <p:custDataLst>
              <p:tags r:id="rId14"/>
            </p:custDataLst>
          </p:nvPr>
        </p:nvSpPr>
        <p:spPr>
          <a:xfrm>
            <a:off x="8385669" y="2389512"/>
            <a:ext cx="2468880" cy="398780"/>
          </a:xfrm>
          <a:prstGeom prst="rect">
            <a:avLst/>
          </a:prstGeom>
          <a:noFill/>
        </p:spPr>
        <p:txBody>
          <a:bodyPr wrap="none" rtlCol="0">
            <a:spAutoFit/>
          </a:bodyPr>
          <a:lstStyle>
            <a:defPPr>
              <a:defRPr lang="zh-CN"/>
            </a:defPPr>
            <a:lvl1pPr>
              <a:defRPr sz="2400">
                <a:solidFill>
                  <a:schemeClr val="accent1"/>
                </a:solidFill>
                <a:effectLst>
                  <a:outerShdw dist="63500" dir="5400000" algn="tl" rotWithShape="0">
                    <a:prstClr val="black">
                      <a:alpha val="10000"/>
                    </a:prstClr>
                  </a:outerShdw>
                </a:effectLst>
                <a:latin typeface="DIN-BlackItalic" pitchFamily="50" charset="0"/>
                <a:ea typeface="+mj-ea"/>
              </a:defRPr>
            </a:lvl1pPr>
          </a:lstStyle>
          <a:p>
            <a:pPr algn="l"/>
            <a:r>
              <a:rPr lang="zh-CN" altLang="en-US" sz="2000" dirty="0">
                <a:solidFill>
                  <a:schemeClr val="accent2"/>
                </a:solidFill>
                <a:effectLst/>
              </a:rPr>
              <a:t>风险分配与社会平衡</a:t>
            </a:r>
            <a:endParaRPr lang="zh-CN" altLang="en-US" sz="2000" dirty="0">
              <a:solidFill>
                <a:schemeClr val="accent2"/>
              </a:solidFill>
              <a:effectLst/>
            </a:endParaRPr>
          </a:p>
        </p:txBody>
      </p:sp>
      <p:sp>
        <p:nvSpPr>
          <p:cNvPr id="49" name="PA_矩形 10"/>
          <p:cNvSpPr/>
          <p:nvPr>
            <p:custDataLst>
              <p:tags r:id="rId15"/>
            </p:custDataLst>
          </p:nvPr>
        </p:nvSpPr>
        <p:spPr>
          <a:xfrm>
            <a:off x="8399780" y="2788285"/>
            <a:ext cx="2590165" cy="2723515"/>
          </a:xfrm>
          <a:prstGeom prst="rect">
            <a:avLst/>
          </a:prstGeom>
          <a:noFill/>
        </p:spPr>
        <p:txBody>
          <a:bodyPr wrap="square" rtlCol="0">
            <a:noAutofit/>
          </a:bodyPr>
          <a:lstStyle/>
          <a:p>
            <a:pPr algn="l">
              <a:lnSpc>
                <a:spcPct val="150000"/>
              </a:lnSpc>
              <a:buClrTx/>
              <a:buSzTx/>
              <a:buFontTx/>
            </a:pPr>
            <a:r>
              <a:rPr lang="zh-CN" altLang="en-US" sz="1400" dirty="0">
                <a:solidFill>
                  <a:schemeClr val="tx2"/>
                </a:solidFill>
                <a:latin typeface="Open Sans Light"/>
                <a:cs typeface="Open Sans Light"/>
              </a:rPr>
              <a:t>在现代化社会中，风险无处不在，如高度危险作业、产品缺陷、环境污染</a:t>
            </a:r>
            <a:r>
              <a:rPr lang="zh-CN" altLang="en-US" sz="1400" dirty="0">
                <a:solidFill>
                  <a:schemeClr val="tx2"/>
                </a:solidFill>
                <a:latin typeface="Open Sans Light"/>
                <a:cs typeface="Open Sans Light"/>
              </a:rPr>
              <a:t>等。侵权责任编的重要作用之一是公平合理地分配这些风险带来的损害后果，平衡行为自由与权益保护、个体利益与社会整体利益之间的关系。</a:t>
            </a:r>
            <a:endParaRPr lang="zh-CN" altLang="en-US" sz="1400" dirty="0">
              <a:solidFill>
                <a:schemeClr val="tx2"/>
              </a:solidFill>
              <a:latin typeface="Open Sans Light"/>
              <a:cs typeface="Open Sans Light"/>
            </a:endParaRPr>
          </a:p>
        </p:txBody>
      </p:sp>
      <p:sp>
        <p:nvSpPr>
          <p:cNvPr id="20" name="文本框 19"/>
          <p:cNvSpPr txBox="1"/>
          <p:nvPr/>
        </p:nvSpPr>
        <p:spPr>
          <a:xfrm>
            <a:off x="1138948" y="220042"/>
            <a:ext cx="33832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rPr>
              <a:t>立法定位与核心</a:t>
            </a:r>
            <a:r>
              <a:rPr lang="zh-CN" altLang="en-US" sz="2800" dirty="0">
                <a:solidFill>
                  <a:schemeClr val="accent2"/>
                </a:solidFill>
              </a:rPr>
              <a:t>功能</a:t>
            </a:r>
            <a:endParaRPr lang="zh-CN" altLang="en-US" sz="2800" dirty="0">
              <a:solidFill>
                <a:schemeClr val="accent2"/>
              </a:solidFill>
            </a:endParaRPr>
          </a:p>
        </p:txBody>
      </p:sp>
      <p:sp>
        <p:nvSpPr>
          <p:cNvPr id="21"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01</a:t>
            </a:r>
            <a:endParaRPr lang="zh-CN" altLang="en-US" sz="2000" dirty="0">
              <a:solidFill>
                <a:srgbClr val="FFFDD7"/>
              </a:solidFill>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占位符 24"/>
          <p:cNvSpPr txBox="1"/>
          <p:nvPr/>
        </p:nvSpPr>
        <p:spPr>
          <a:xfrm>
            <a:off x="4785360" y="3043644"/>
            <a:ext cx="2621280" cy="829945"/>
          </a:xfrm>
          <a:prstGeom prst="rect">
            <a:avLst/>
          </a:prstGeom>
          <a:noFill/>
        </p:spPr>
        <p:txBody>
          <a:bodyPr wrap="none" rtlCol="0" anchor="ctr">
            <a:spAutoFit/>
          </a:bodyPr>
          <a:lstStyle>
            <a:defPPr>
              <a:defRPr lang="zh-CN"/>
            </a:defPPr>
            <a:lvl1pPr algn="ctr">
              <a:defRPr sz="6000">
                <a:solidFill>
                  <a:schemeClr val="accent1"/>
                </a:solidFill>
                <a:effectLst>
                  <a:outerShdw dist="63500" dir="5400000" algn="tl" rotWithShape="0">
                    <a:prstClr val="black">
                      <a:alpha val="10000"/>
                    </a:prstClr>
                  </a:outerShdw>
                </a:effectLst>
                <a:latin typeface="DIN-BlackItalic" pitchFamily="50" charset="0"/>
                <a:ea typeface="+mj-ea"/>
              </a:defRPr>
            </a:lvl1pPr>
          </a:lstStyle>
          <a:p>
            <a:r>
              <a:rPr lang="zh-CN" altLang="en-US" sz="4800" dirty="0">
                <a:solidFill>
                  <a:srgbClr val="FFFDD7"/>
                </a:solidFill>
                <a:effectLst/>
              </a:rPr>
              <a:t>主要内</a:t>
            </a:r>
            <a:r>
              <a:rPr lang="zh-CN" altLang="en-US" sz="4800" dirty="0">
                <a:solidFill>
                  <a:srgbClr val="FFFDD7"/>
                </a:solidFill>
                <a:effectLst/>
              </a:rPr>
              <a:t>容</a:t>
            </a:r>
            <a:endParaRPr lang="zh-CN" altLang="en-US" sz="4800" dirty="0">
              <a:solidFill>
                <a:srgbClr val="FFFDD7"/>
              </a:solidFill>
              <a:effectLst/>
            </a:endParaRPr>
          </a:p>
        </p:txBody>
      </p:sp>
      <p:sp>
        <p:nvSpPr>
          <p:cNvPr id="42" name="文本框 41"/>
          <p:cNvSpPr txBox="1"/>
          <p:nvPr/>
        </p:nvSpPr>
        <p:spPr>
          <a:xfrm>
            <a:off x="2969751" y="3945201"/>
            <a:ext cx="6254795" cy="713681"/>
          </a:xfrm>
          <a:prstGeom prst="rect">
            <a:avLst/>
          </a:prstGeom>
          <a:noFill/>
        </p:spPr>
        <p:txBody>
          <a:bodyPr wrap="square" rtlCol="0" anchor="ctr">
            <a:noAutofit/>
          </a:bodyPr>
          <a:lstStyle>
            <a:defPPr>
              <a:defRPr lang="zh-CN"/>
            </a:defPPr>
            <a:lvl1pPr>
              <a:lnSpc>
                <a:spcPct val="130000"/>
              </a:lnSpc>
              <a:defRPr sz="1200">
                <a:solidFill>
                  <a:schemeClr val="tx2"/>
                </a:solidFill>
                <a:latin typeface="Open Sans Light"/>
                <a:cs typeface="Open Sans Light"/>
              </a:defRPr>
            </a:lvl1pPr>
          </a:lstStyle>
          <a:p>
            <a:pPr algn="ctr"/>
            <a:r>
              <a:rPr lang="en-US" altLang="zh-CN" sz="1600" dirty="0" err="1" smtClean="0">
                <a:solidFill>
                  <a:srgbClr val="FFFDD7"/>
                </a:solidFill>
                <a:sym typeface="+mn-ea"/>
              </a:rPr>
              <a:t>Main content</a:t>
            </a:r>
            <a:endParaRPr lang="en-US" altLang="zh-CN" sz="1600" dirty="0" err="1" smtClean="0">
              <a:solidFill>
                <a:srgbClr val="FFFDD7"/>
              </a:solidFill>
              <a:sym typeface="+mn-lt"/>
            </a:endParaRPr>
          </a:p>
        </p:txBody>
      </p:sp>
      <p:cxnSp>
        <p:nvCxnSpPr>
          <p:cNvPr id="9" name="直接连接符 8"/>
          <p:cNvCxnSpPr/>
          <p:nvPr/>
        </p:nvCxnSpPr>
        <p:spPr>
          <a:xfrm>
            <a:off x="5651676" y="5157192"/>
            <a:ext cx="8909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Freeform 5"/>
          <p:cNvSpPr/>
          <p:nvPr/>
        </p:nvSpPr>
        <p:spPr bwMode="auto">
          <a:xfrm>
            <a:off x="5645174" y="1732745"/>
            <a:ext cx="902093" cy="1023094"/>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rgbClr val="FFFDD7"/>
          </a:solidFill>
          <a:ln w="95250">
            <a:noFill/>
          </a:ln>
          <a:effectLst>
            <a:outerShdw blurRad="381000" dist="304800" dir="8100000" algn="tr" rotWithShape="0">
              <a:prstClr val="black">
                <a:alpha val="1000"/>
              </a:prstClr>
            </a:outerShdw>
          </a:effectLst>
        </p:spPr>
        <p:txBody>
          <a:bodyPr vert="horz" wrap="square" lIns="91440" tIns="45720" rIns="91440" bIns="45720" numCol="1" anchor="ctr" anchorCtr="0" compatLnSpc="1"/>
          <a:lstStyle/>
          <a:p>
            <a:pPr algn="ctr"/>
            <a:r>
              <a:rPr lang="en-US" altLang="zh-CN" sz="3600" dirty="0" smtClean="0">
                <a:solidFill>
                  <a:schemeClr val="accent2"/>
                </a:solidFill>
                <a:latin typeface="+mj-ea"/>
                <a:ea typeface="+mj-ea"/>
              </a:rPr>
              <a:t>02</a:t>
            </a:r>
            <a:endParaRPr lang="zh-CN" altLang="en-US" sz="3600" dirty="0">
              <a:solidFill>
                <a:schemeClr val="accent2"/>
              </a:solidFill>
              <a:latin typeface="+mj-ea"/>
              <a:ea typeface="+mj-ea"/>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4531596"/>
            <a:ext cx="12192000" cy="2326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PA_矩形 10"/>
          <p:cNvSpPr/>
          <p:nvPr>
            <p:custDataLst>
              <p:tags r:id="rId1"/>
            </p:custDataLst>
          </p:nvPr>
        </p:nvSpPr>
        <p:spPr>
          <a:xfrm>
            <a:off x="752475" y="4797425"/>
            <a:ext cx="10603865" cy="1456055"/>
          </a:xfrm>
          <a:prstGeom prst="rect">
            <a:avLst/>
          </a:prstGeom>
          <a:noFill/>
        </p:spPr>
        <p:txBody>
          <a:bodyPr wrap="square" rtlCol="0">
            <a:noAutofit/>
          </a:bodyPr>
          <a:lstStyle/>
          <a:p>
            <a:pPr>
              <a:lnSpc>
                <a:spcPct val="130000"/>
              </a:lnSpc>
            </a:pPr>
            <a:r>
              <a:rPr lang="zh-CN" altLang="en-US" sz="1400" dirty="0">
                <a:solidFill>
                  <a:schemeClr val="bg1"/>
                </a:solidFill>
                <a:latin typeface="Open Sans Light"/>
                <a:cs typeface="Open Sans Light"/>
              </a:rPr>
              <a:t>《民法典》侵权责任编以保护民事权益为核心，构建了以过错责任原则为主、无过错责任原则和公平责任原则为补充的归责体系，详细规定了侵权责任的构成要件（行为、损害、因果关系、过错）及抗辩事由（如受害人故意、不可抗力等）。其核心责任承担方式是损害赔偿，涵盖人身损害、财产损害、精神损害（包括侵害人身意义特定物）及针对恶意侵权的惩罚性赔偿。编章对特殊责任主体（如监护人、用人单位、网络服务提供者、安全保障义务人）的责任承担规则进行了明确，并对常见类型化侵权行为（如产品责任、交通事故、医疗损害、环境污染、高度危险作业、饲养动物损害、物件损害）设立了精细化规范，同时创新性地引入了</a:t>
            </a:r>
            <a:r>
              <a:rPr lang="en-US" altLang="zh-CN" sz="1400" dirty="0">
                <a:solidFill>
                  <a:schemeClr val="bg1"/>
                </a:solidFill>
                <a:latin typeface="Open Sans Light"/>
                <a:cs typeface="Open Sans Light"/>
              </a:rPr>
              <a:t>“</a:t>
            </a:r>
            <a:r>
              <a:rPr lang="zh-CN" altLang="en-US" sz="1400" dirty="0">
                <a:solidFill>
                  <a:schemeClr val="bg1"/>
                </a:solidFill>
                <a:latin typeface="Open Sans Light"/>
                <a:cs typeface="Open Sans Light"/>
              </a:rPr>
              <a:t>自甘风险</a:t>
            </a:r>
            <a:r>
              <a:rPr lang="en-US" altLang="zh-CN" sz="1400" dirty="0">
                <a:solidFill>
                  <a:schemeClr val="bg1"/>
                </a:solidFill>
                <a:latin typeface="Open Sans Light"/>
                <a:cs typeface="Open Sans Light"/>
              </a:rPr>
              <a:t>”</a:t>
            </a:r>
            <a:r>
              <a:rPr lang="zh-CN" altLang="en-US" sz="1400" dirty="0">
                <a:solidFill>
                  <a:schemeClr val="bg1"/>
                </a:solidFill>
                <a:latin typeface="Open Sans Light"/>
                <a:cs typeface="Open Sans Light"/>
              </a:rPr>
              <a:t>和</a:t>
            </a:r>
            <a:r>
              <a:rPr lang="en-US" altLang="zh-CN" sz="1400" dirty="0">
                <a:solidFill>
                  <a:schemeClr val="bg1"/>
                </a:solidFill>
                <a:latin typeface="Open Sans Light"/>
                <a:cs typeface="Open Sans Light"/>
              </a:rPr>
              <a:t>“</a:t>
            </a:r>
            <a:r>
              <a:rPr lang="zh-CN" altLang="en-US" sz="1400" dirty="0">
                <a:solidFill>
                  <a:schemeClr val="bg1"/>
                </a:solidFill>
                <a:latin typeface="Open Sans Light"/>
                <a:cs typeface="Open Sans Light"/>
              </a:rPr>
              <a:t>自助行为</a:t>
            </a:r>
            <a:r>
              <a:rPr lang="en-US" altLang="zh-CN" sz="1400" dirty="0">
                <a:solidFill>
                  <a:schemeClr val="bg1"/>
                </a:solidFill>
                <a:latin typeface="Open Sans Light"/>
                <a:cs typeface="Open Sans Light"/>
              </a:rPr>
              <a:t>”</a:t>
            </a:r>
            <a:r>
              <a:rPr lang="zh-CN" altLang="en-US" sz="1400" dirty="0">
                <a:solidFill>
                  <a:schemeClr val="bg1"/>
                </a:solidFill>
                <a:latin typeface="Open Sans Light"/>
                <a:cs typeface="Open Sans Light"/>
              </a:rPr>
              <a:t>等制度，旨在全面救济受害人、制裁侵权行为并合理分配社会风险。</a:t>
            </a:r>
            <a:endParaRPr lang="zh-CN" altLang="en-US" sz="1400" dirty="0">
              <a:solidFill>
                <a:schemeClr val="bg1"/>
              </a:solidFill>
              <a:latin typeface="Open Sans Light"/>
              <a:cs typeface="Open Sans Light"/>
            </a:endParaRPr>
          </a:p>
        </p:txBody>
      </p:sp>
      <p:sp>
        <p:nvSpPr>
          <p:cNvPr id="72" name="文本框 71"/>
          <p:cNvSpPr txBox="1"/>
          <p:nvPr/>
        </p:nvSpPr>
        <p:spPr>
          <a:xfrm>
            <a:off x="1138948" y="220042"/>
            <a:ext cx="16052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rPr>
              <a:t>主要</a:t>
            </a:r>
            <a:r>
              <a:rPr lang="zh-CN" altLang="en-US" sz="2800" dirty="0">
                <a:solidFill>
                  <a:schemeClr val="accent2"/>
                </a:solidFill>
              </a:rPr>
              <a:t>内容</a:t>
            </a:r>
            <a:endParaRPr lang="zh-CN" altLang="en-US" sz="2800" dirty="0">
              <a:solidFill>
                <a:schemeClr val="accent2"/>
              </a:solidFill>
            </a:endParaRPr>
          </a:p>
        </p:txBody>
      </p:sp>
      <p:sp>
        <p:nvSpPr>
          <p:cNvPr id="73"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01</a:t>
            </a:r>
            <a:endParaRPr lang="zh-CN" altLang="en-US" sz="2000" dirty="0">
              <a:solidFill>
                <a:srgbClr val="FFFDD7"/>
              </a:solidFill>
              <a:latin typeface="+mj-ea"/>
              <a:ea typeface="+mj-ea"/>
            </a:endParaRPr>
          </a:p>
        </p:txBody>
      </p:sp>
      <p:pic>
        <p:nvPicPr>
          <p:cNvPr id="146" name="1BCC2C28-871D-48CB-8BE0-2867F7803ADB-1" descr="导图1(2)"/>
          <p:cNvPicPr>
            <a:picLocks noChangeAspect="1"/>
          </p:cNvPicPr>
          <p:nvPr/>
        </p:nvPicPr>
        <p:blipFill>
          <a:blip r:embed="rId2"/>
          <a:stretch>
            <a:fillRect/>
          </a:stretch>
        </p:blipFill>
        <p:spPr>
          <a:xfrm>
            <a:off x="479425" y="1412875"/>
            <a:ext cx="10795635" cy="28136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custDataLst>
              <p:tags r:id="rId1"/>
            </p:custDataLst>
          </p:nvPr>
        </p:nvGrpSpPr>
        <p:grpSpPr>
          <a:xfrm>
            <a:off x="516203" y="1617599"/>
            <a:ext cx="4156586" cy="85936"/>
            <a:chOff x="802638" y="3366904"/>
            <a:chExt cx="3617777" cy="74796"/>
          </a:xfrm>
        </p:grpSpPr>
        <p:cxnSp>
          <p:nvCxnSpPr>
            <p:cNvPr id="40" name="直接连接符 39"/>
            <p:cNvCxnSpPr/>
            <p:nvPr>
              <p:custDataLst>
                <p:tags r:id="rId2"/>
              </p:custDataLst>
            </p:nvPr>
          </p:nvCxnSpPr>
          <p:spPr>
            <a:xfrm flipH="1">
              <a:off x="802638" y="3441700"/>
              <a:ext cx="3617777" cy="0"/>
            </a:xfrm>
            <a:prstGeom prst="line">
              <a:avLst/>
            </a:prstGeom>
            <a:ln>
              <a:solidFill>
                <a:schemeClr val="accent3">
                  <a:alpha val="61000"/>
                </a:schemeClr>
              </a:solidFill>
            </a:ln>
          </p:spPr>
          <p:style>
            <a:lnRef idx="1">
              <a:schemeClr val="accent1"/>
            </a:lnRef>
            <a:fillRef idx="0">
              <a:schemeClr val="accent1"/>
            </a:fillRef>
            <a:effectRef idx="0">
              <a:schemeClr val="accent1"/>
            </a:effectRef>
            <a:fontRef idx="minor">
              <a:schemeClr val="tx1"/>
            </a:fontRef>
          </p:style>
        </p:cxnSp>
        <p:sp>
          <p:nvSpPr>
            <p:cNvPr id="39" name="平行四边形 38"/>
            <p:cNvSpPr/>
            <p:nvPr>
              <p:custDataLst>
                <p:tags r:id="rId3"/>
              </p:custDataLst>
            </p:nvPr>
          </p:nvSpPr>
          <p:spPr>
            <a:xfrm>
              <a:off x="802638" y="3366904"/>
              <a:ext cx="914492" cy="74796"/>
            </a:xfrm>
            <a:prstGeom prst="parallelogram">
              <a:avLst>
                <a:gd name="adj" fmla="val 55740"/>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5" name="文本框 44"/>
          <p:cNvSpPr txBox="1"/>
          <p:nvPr>
            <p:custDataLst>
              <p:tags r:id="rId4"/>
            </p:custDataLst>
          </p:nvPr>
        </p:nvSpPr>
        <p:spPr>
          <a:xfrm>
            <a:off x="423545" y="1793240"/>
            <a:ext cx="10373995" cy="507365"/>
          </a:xfrm>
          <a:prstGeom prst="rect">
            <a:avLst/>
          </a:prstGeom>
          <a:noFill/>
        </p:spPr>
        <p:txBody>
          <a:bodyPr wrap="square" rtlCol="0">
            <a:noAutofit/>
          </a:bodyPr>
          <a:lstStyle/>
          <a:p>
            <a:pPr algn="l"/>
            <a:r>
              <a:rPr lang="en-US" altLang="zh-CN" sz="2000" dirty="0">
                <a:solidFill>
                  <a:schemeClr val="accent2"/>
                </a:solidFill>
                <a:latin typeface="+mj-ea"/>
                <a:ea typeface="+mj-ea"/>
                <a:sym typeface="+mn-ea"/>
              </a:rPr>
              <a:t> </a:t>
            </a:r>
            <a:r>
              <a:rPr lang="en-US" altLang="zh-CN" sz="2000" dirty="0">
                <a:solidFill>
                  <a:schemeClr val="tx2"/>
                </a:solidFill>
                <a:ea typeface="苹方 常规" panose="020B0300000000000000" pitchFamily="34" charset="-122"/>
                <a:sym typeface="+mn-ea"/>
              </a:rPr>
              <a:t>生产者无过错责任，销售者过错责任（特殊情形无过错），惩罚性赔偿。</a:t>
            </a:r>
            <a:endParaRPr lang="en-US" altLang="zh-CN" sz="2000" dirty="0">
              <a:solidFill>
                <a:schemeClr val="tx2"/>
              </a:solidFill>
              <a:latin typeface="+mj-ea"/>
              <a:ea typeface="苹方 常规" panose="020B0300000000000000" pitchFamily="34" charset="-122"/>
              <a:sym typeface="+mn-ea"/>
            </a:endParaRPr>
          </a:p>
        </p:txBody>
      </p:sp>
      <p:sp>
        <p:nvSpPr>
          <p:cNvPr id="46" name="矩形 45"/>
          <p:cNvSpPr/>
          <p:nvPr>
            <p:custDataLst>
              <p:tags r:id="rId5"/>
            </p:custDataLst>
          </p:nvPr>
        </p:nvSpPr>
        <p:spPr>
          <a:xfrm>
            <a:off x="516255" y="1286510"/>
            <a:ext cx="3984625" cy="398780"/>
          </a:xfrm>
          <a:prstGeom prst="rect">
            <a:avLst/>
          </a:prstGeom>
          <a:noFill/>
        </p:spPr>
        <p:txBody>
          <a:bodyPr wrap="square" rtlCol="0">
            <a:spAutoFit/>
          </a:bodyPr>
          <a:lstStyle/>
          <a:p>
            <a:pPr algn="ctr"/>
            <a:r>
              <a:rPr lang="zh-CN" altLang="en-US" sz="2000" dirty="0">
                <a:solidFill>
                  <a:schemeClr val="accent2"/>
                </a:solidFill>
                <a:latin typeface="+mj-ea"/>
                <a:ea typeface="+mj-ea"/>
              </a:rPr>
              <a:t>一、产品责任（第</a:t>
            </a:r>
            <a:r>
              <a:rPr lang="en-US" altLang="zh-CN" sz="2000" dirty="0">
                <a:solidFill>
                  <a:schemeClr val="accent2"/>
                </a:solidFill>
                <a:latin typeface="+mj-ea"/>
                <a:ea typeface="+mj-ea"/>
              </a:rPr>
              <a:t>1202-1207</a:t>
            </a:r>
            <a:r>
              <a:rPr lang="zh-CN" altLang="en-US" sz="2000" dirty="0">
                <a:solidFill>
                  <a:schemeClr val="accent2"/>
                </a:solidFill>
                <a:latin typeface="+mj-ea"/>
                <a:ea typeface="+mj-ea"/>
              </a:rPr>
              <a:t>条）</a:t>
            </a:r>
            <a:endParaRPr lang="zh-CN" altLang="en-US" sz="2000" dirty="0">
              <a:solidFill>
                <a:schemeClr val="accent2"/>
              </a:solidFill>
              <a:latin typeface="+mj-ea"/>
              <a:ea typeface="+mj-ea"/>
            </a:endParaRPr>
          </a:p>
        </p:txBody>
      </p:sp>
      <p:grpSp>
        <p:nvGrpSpPr>
          <p:cNvPr id="47" name="组合 46"/>
          <p:cNvGrpSpPr/>
          <p:nvPr>
            <p:custDataLst>
              <p:tags r:id="rId6"/>
            </p:custDataLst>
          </p:nvPr>
        </p:nvGrpSpPr>
        <p:grpSpPr>
          <a:xfrm>
            <a:off x="516203" y="3003458"/>
            <a:ext cx="4156586" cy="85936"/>
            <a:chOff x="802638" y="3366904"/>
            <a:chExt cx="3617777" cy="74796"/>
          </a:xfrm>
        </p:grpSpPr>
        <p:cxnSp>
          <p:nvCxnSpPr>
            <p:cNvPr id="48" name="直接连接符 47"/>
            <p:cNvCxnSpPr/>
            <p:nvPr>
              <p:custDataLst>
                <p:tags r:id="rId7"/>
              </p:custDataLst>
            </p:nvPr>
          </p:nvCxnSpPr>
          <p:spPr>
            <a:xfrm flipH="1">
              <a:off x="802638" y="3441700"/>
              <a:ext cx="3617777" cy="0"/>
            </a:xfrm>
            <a:prstGeom prst="line">
              <a:avLst/>
            </a:prstGeom>
            <a:ln>
              <a:solidFill>
                <a:schemeClr val="accent3">
                  <a:alpha val="61000"/>
                </a:schemeClr>
              </a:solidFill>
            </a:ln>
          </p:spPr>
          <p:style>
            <a:lnRef idx="1">
              <a:schemeClr val="accent1"/>
            </a:lnRef>
            <a:fillRef idx="0">
              <a:schemeClr val="accent1"/>
            </a:fillRef>
            <a:effectRef idx="0">
              <a:schemeClr val="accent1"/>
            </a:effectRef>
            <a:fontRef idx="minor">
              <a:schemeClr val="tx1"/>
            </a:fontRef>
          </p:style>
        </p:cxnSp>
        <p:sp>
          <p:nvSpPr>
            <p:cNvPr id="49" name="平行四边形 48"/>
            <p:cNvSpPr/>
            <p:nvPr>
              <p:custDataLst>
                <p:tags r:id="rId8"/>
              </p:custDataLst>
            </p:nvPr>
          </p:nvSpPr>
          <p:spPr>
            <a:xfrm>
              <a:off x="802638" y="3366904"/>
              <a:ext cx="914492" cy="74796"/>
            </a:xfrm>
            <a:prstGeom prst="parallelogram">
              <a:avLst>
                <a:gd name="adj" fmla="val 55740"/>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0" name="文本框 49"/>
          <p:cNvSpPr txBox="1"/>
          <p:nvPr>
            <p:custDataLst>
              <p:tags r:id="rId9"/>
            </p:custDataLst>
          </p:nvPr>
        </p:nvSpPr>
        <p:spPr>
          <a:xfrm>
            <a:off x="534670" y="3147695"/>
            <a:ext cx="10360660" cy="520700"/>
          </a:xfrm>
          <a:prstGeom prst="rect">
            <a:avLst/>
          </a:prstGeom>
          <a:noFill/>
        </p:spPr>
        <p:txBody>
          <a:bodyPr wrap="square" rtlCol="0">
            <a:noAutofit/>
          </a:bodyPr>
          <a:lstStyle/>
          <a:p>
            <a:pPr lvl="0" algn="l">
              <a:lnSpc>
                <a:spcPct val="100000"/>
              </a:lnSpc>
              <a:buClrTx/>
              <a:buSzTx/>
              <a:buFontTx/>
            </a:pPr>
            <a:r>
              <a:rPr lang="en-US" altLang="zh-CN" sz="2000" dirty="0">
                <a:solidFill>
                  <a:schemeClr val="tx2"/>
                </a:solidFill>
                <a:ea typeface="苹方 常规" panose="020B0300000000000000" pitchFamily="34" charset="-122"/>
              </a:rPr>
              <a:t>交强险优先，区分机动车之间（过错）与机动车对非机/行人（无过错+减责）规则。</a:t>
            </a:r>
            <a:endParaRPr lang="en-US" altLang="zh-CN" sz="2000" dirty="0">
              <a:solidFill>
                <a:schemeClr val="tx2"/>
              </a:solidFill>
              <a:ea typeface="苹方 常规" panose="020B0300000000000000" pitchFamily="34" charset="-122"/>
            </a:endParaRPr>
          </a:p>
        </p:txBody>
      </p:sp>
      <p:sp>
        <p:nvSpPr>
          <p:cNvPr id="51" name="矩形 50"/>
          <p:cNvSpPr/>
          <p:nvPr>
            <p:custDataLst>
              <p:tags r:id="rId10"/>
            </p:custDataLst>
          </p:nvPr>
        </p:nvSpPr>
        <p:spPr>
          <a:xfrm>
            <a:off x="534670" y="2632710"/>
            <a:ext cx="5294630" cy="398780"/>
          </a:xfrm>
          <a:prstGeom prst="rect">
            <a:avLst/>
          </a:prstGeom>
          <a:noFill/>
        </p:spPr>
        <p:txBody>
          <a:bodyPr wrap="square" rtlCol="0">
            <a:spAutoFit/>
          </a:bodyPr>
          <a:lstStyle/>
          <a:p>
            <a:pPr algn="ctr"/>
            <a:r>
              <a:rPr lang="zh-CN" altLang="en-US" sz="2000" dirty="0">
                <a:solidFill>
                  <a:schemeClr val="accent2"/>
                </a:solidFill>
                <a:latin typeface="+mj-ea"/>
                <a:ea typeface="+mj-ea"/>
              </a:rPr>
              <a:t>二、机动车交通事故责任（第</a:t>
            </a:r>
            <a:r>
              <a:rPr lang="en-US" altLang="zh-CN" sz="2000" dirty="0">
                <a:solidFill>
                  <a:schemeClr val="accent2"/>
                </a:solidFill>
                <a:latin typeface="+mj-ea"/>
                <a:ea typeface="+mj-ea"/>
              </a:rPr>
              <a:t>1208-1217</a:t>
            </a:r>
            <a:r>
              <a:rPr lang="zh-CN" altLang="en-US" sz="2000" dirty="0">
                <a:solidFill>
                  <a:schemeClr val="accent2"/>
                </a:solidFill>
                <a:latin typeface="+mj-ea"/>
                <a:ea typeface="+mj-ea"/>
              </a:rPr>
              <a:t>条）</a:t>
            </a:r>
            <a:endParaRPr lang="zh-CN" altLang="en-US" sz="2000" dirty="0">
              <a:solidFill>
                <a:schemeClr val="accent2"/>
              </a:solidFill>
              <a:latin typeface="+mj-ea"/>
              <a:ea typeface="+mj-ea"/>
            </a:endParaRPr>
          </a:p>
        </p:txBody>
      </p:sp>
      <p:sp>
        <p:nvSpPr>
          <p:cNvPr id="17" name="文本框 16"/>
          <p:cNvSpPr txBox="1"/>
          <p:nvPr/>
        </p:nvSpPr>
        <p:spPr>
          <a:xfrm>
            <a:off x="1138948" y="220042"/>
            <a:ext cx="49834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rPr>
              <a:t>主要内容</a:t>
            </a:r>
            <a:r>
              <a:rPr lang="en-US" altLang="zh-CN" sz="2800" dirty="0">
                <a:solidFill>
                  <a:schemeClr val="accent2"/>
                </a:solidFill>
              </a:rPr>
              <a:t>-</a:t>
            </a:r>
            <a:r>
              <a:rPr lang="zh-CN" altLang="en-US" sz="2800" dirty="0">
                <a:solidFill>
                  <a:schemeClr val="accent2"/>
                </a:solidFill>
              </a:rPr>
              <a:t>典型类型化</a:t>
            </a:r>
            <a:r>
              <a:rPr lang="zh-CN" altLang="en-US" sz="2800" dirty="0">
                <a:solidFill>
                  <a:schemeClr val="accent2"/>
                </a:solidFill>
              </a:rPr>
              <a:t>侵权规定</a:t>
            </a:r>
            <a:endParaRPr lang="zh-CN" altLang="en-US" sz="2800" dirty="0">
              <a:solidFill>
                <a:schemeClr val="accent2"/>
              </a:solidFill>
            </a:endParaRPr>
          </a:p>
        </p:txBody>
      </p:sp>
      <p:sp>
        <p:nvSpPr>
          <p:cNvPr id="20"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02</a:t>
            </a:r>
            <a:endParaRPr lang="zh-CN" altLang="en-US" sz="2000" dirty="0">
              <a:solidFill>
                <a:srgbClr val="FFFDD7"/>
              </a:solidFill>
              <a:latin typeface="+mj-ea"/>
              <a:ea typeface="+mj-ea"/>
            </a:endParaRPr>
          </a:p>
        </p:txBody>
      </p:sp>
      <p:grpSp>
        <p:nvGrpSpPr>
          <p:cNvPr id="2" name="组合 1"/>
          <p:cNvGrpSpPr/>
          <p:nvPr>
            <p:custDataLst>
              <p:tags r:id="rId11"/>
            </p:custDataLst>
          </p:nvPr>
        </p:nvGrpSpPr>
        <p:grpSpPr>
          <a:xfrm>
            <a:off x="516203" y="4279808"/>
            <a:ext cx="4156586" cy="85936"/>
            <a:chOff x="802638" y="3366904"/>
            <a:chExt cx="3617777" cy="74796"/>
          </a:xfrm>
        </p:grpSpPr>
        <p:cxnSp>
          <p:nvCxnSpPr>
            <p:cNvPr id="3" name="直接连接符 2"/>
            <p:cNvCxnSpPr/>
            <p:nvPr>
              <p:custDataLst>
                <p:tags r:id="rId12"/>
              </p:custDataLst>
            </p:nvPr>
          </p:nvCxnSpPr>
          <p:spPr>
            <a:xfrm flipH="1">
              <a:off x="802638" y="3441700"/>
              <a:ext cx="3617777" cy="0"/>
            </a:xfrm>
            <a:prstGeom prst="line">
              <a:avLst/>
            </a:prstGeom>
            <a:ln>
              <a:solidFill>
                <a:schemeClr val="accent3">
                  <a:alpha val="61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custDataLst>
                <p:tags r:id="rId13"/>
              </p:custDataLst>
            </p:nvPr>
          </p:nvSpPr>
          <p:spPr>
            <a:xfrm>
              <a:off x="802638" y="3366904"/>
              <a:ext cx="914492" cy="74796"/>
            </a:xfrm>
            <a:prstGeom prst="parallelogram">
              <a:avLst>
                <a:gd name="adj" fmla="val 55740"/>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5" name="文本框 4"/>
          <p:cNvSpPr txBox="1"/>
          <p:nvPr>
            <p:custDataLst>
              <p:tags r:id="rId14"/>
            </p:custDataLst>
          </p:nvPr>
        </p:nvSpPr>
        <p:spPr>
          <a:xfrm>
            <a:off x="479425" y="4437380"/>
            <a:ext cx="10360660" cy="520700"/>
          </a:xfrm>
          <a:prstGeom prst="rect">
            <a:avLst/>
          </a:prstGeom>
          <a:noFill/>
        </p:spPr>
        <p:txBody>
          <a:bodyPr wrap="square" rtlCol="0">
            <a:noAutofit/>
          </a:bodyPr>
          <a:p>
            <a:pPr lvl="0" algn="l">
              <a:lnSpc>
                <a:spcPct val="100000"/>
              </a:lnSpc>
              <a:buClrTx/>
              <a:buSzTx/>
              <a:buFontTx/>
            </a:pPr>
            <a:r>
              <a:rPr lang="zh-CN" altLang="en-US" sz="2000" dirty="0">
                <a:solidFill>
                  <a:schemeClr val="tx2"/>
                </a:solidFill>
                <a:ea typeface="苹方 常规" panose="020B0300000000000000" pitchFamily="34" charset="-122"/>
              </a:rPr>
              <a:t>医疗机构过错责任（常适用过错推定），强调知情同意、病历保管。</a:t>
            </a:r>
            <a:endParaRPr lang="en-US" altLang="zh-CN" sz="2000" dirty="0">
              <a:solidFill>
                <a:schemeClr val="tx2"/>
              </a:solidFill>
              <a:ea typeface="苹方 常规" panose="020B0300000000000000" pitchFamily="34" charset="-122"/>
            </a:endParaRPr>
          </a:p>
        </p:txBody>
      </p:sp>
      <p:sp>
        <p:nvSpPr>
          <p:cNvPr id="6" name="矩形 5"/>
          <p:cNvSpPr/>
          <p:nvPr>
            <p:custDataLst>
              <p:tags r:id="rId15"/>
            </p:custDataLst>
          </p:nvPr>
        </p:nvSpPr>
        <p:spPr>
          <a:xfrm>
            <a:off x="534035" y="3933190"/>
            <a:ext cx="4563110" cy="398780"/>
          </a:xfrm>
          <a:prstGeom prst="rect">
            <a:avLst/>
          </a:prstGeom>
          <a:noFill/>
        </p:spPr>
        <p:txBody>
          <a:bodyPr wrap="square" rtlCol="0">
            <a:spAutoFit/>
          </a:bodyPr>
          <a:p>
            <a:pPr algn="ctr"/>
            <a:r>
              <a:rPr lang="zh-CN" altLang="en-US" sz="2000" dirty="0">
                <a:solidFill>
                  <a:schemeClr val="accent2"/>
                </a:solidFill>
                <a:latin typeface="+mj-ea"/>
                <a:ea typeface="+mj-ea"/>
              </a:rPr>
              <a:t>三、医疗损害责任（第</a:t>
            </a:r>
            <a:r>
              <a:rPr lang="en-US" altLang="zh-CN" sz="2000" dirty="0">
                <a:solidFill>
                  <a:schemeClr val="accent2"/>
                </a:solidFill>
                <a:latin typeface="+mj-ea"/>
                <a:ea typeface="+mj-ea"/>
              </a:rPr>
              <a:t>1218-1228</a:t>
            </a:r>
            <a:r>
              <a:rPr lang="zh-CN" altLang="en-US" sz="2000" dirty="0">
                <a:solidFill>
                  <a:schemeClr val="accent2"/>
                </a:solidFill>
                <a:latin typeface="+mj-ea"/>
                <a:ea typeface="+mj-ea"/>
              </a:rPr>
              <a:t>条）</a:t>
            </a:r>
            <a:endParaRPr lang="zh-CN" altLang="en-US" sz="2000" dirty="0">
              <a:solidFill>
                <a:schemeClr val="accent2"/>
              </a:solidFill>
              <a:latin typeface="+mj-ea"/>
              <a:ea typeface="+mj-ea"/>
            </a:endParaRPr>
          </a:p>
        </p:txBody>
      </p:sp>
      <p:grpSp>
        <p:nvGrpSpPr>
          <p:cNvPr id="7" name="组合 6"/>
          <p:cNvGrpSpPr/>
          <p:nvPr>
            <p:custDataLst>
              <p:tags r:id="rId16"/>
            </p:custDataLst>
          </p:nvPr>
        </p:nvGrpSpPr>
        <p:grpSpPr>
          <a:xfrm>
            <a:off x="499693" y="5570763"/>
            <a:ext cx="4156586" cy="85936"/>
            <a:chOff x="802638" y="3366904"/>
            <a:chExt cx="3617777" cy="74796"/>
          </a:xfrm>
        </p:grpSpPr>
        <p:cxnSp>
          <p:nvCxnSpPr>
            <p:cNvPr id="8" name="直接连接符 7"/>
            <p:cNvCxnSpPr/>
            <p:nvPr>
              <p:custDataLst>
                <p:tags r:id="rId17"/>
              </p:custDataLst>
            </p:nvPr>
          </p:nvCxnSpPr>
          <p:spPr>
            <a:xfrm flipH="1">
              <a:off x="802638" y="3441700"/>
              <a:ext cx="3617777" cy="0"/>
            </a:xfrm>
            <a:prstGeom prst="line">
              <a:avLst/>
            </a:prstGeom>
            <a:ln>
              <a:solidFill>
                <a:schemeClr val="accent3">
                  <a:alpha val="61000"/>
                </a:schemeClr>
              </a:solidFill>
            </a:ln>
          </p:spPr>
          <p:style>
            <a:lnRef idx="1">
              <a:schemeClr val="accent1"/>
            </a:lnRef>
            <a:fillRef idx="0">
              <a:schemeClr val="accent1"/>
            </a:fillRef>
            <a:effectRef idx="0">
              <a:schemeClr val="accent1"/>
            </a:effectRef>
            <a:fontRef idx="minor">
              <a:schemeClr val="tx1"/>
            </a:fontRef>
          </p:style>
        </p:cxnSp>
        <p:sp>
          <p:nvSpPr>
            <p:cNvPr id="9" name="平行四边形 8"/>
            <p:cNvSpPr/>
            <p:nvPr>
              <p:custDataLst>
                <p:tags r:id="rId18"/>
              </p:custDataLst>
            </p:nvPr>
          </p:nvSpPr>
          <p:spPr>
            <a:xfrm>
              <a:off x="802638" y="3366904"/>
              <a:ext cx="914492" cy="74796"/>
            </a:xfrm>
            <a:prstGeom prst="parallelogram">
              <a:avLst>
                <a:gd name="adj" fmla="val 55740"/>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custDataLst>
              <p:tags r:id="rId19"/>
            </p:custDataLst>
          </p:nvPr>
        </p:nvSpPr>
        <p:spPr>
          <a:xfrm>
            <a:off x="479425" y="5738495"/>
            <a:ext cx="7651115" cy="520700"/>
          </a:xfrm>
          <a:prstGeom prst="rect">
            <a:avLst/>
          </a:prstGeom>
          <a:noFill/>
        </p:spPr>
        <p:txBody>
          <a:bodyPr wrap="square" rtlCol="0">
            <a:noAutofit/>
          </a:bodyPr>
          <a:lstStyle/>
          <a:p>
            <a:pPr lvl="0" algn="l">
              <a:lnSpc>
                <a:spcPct val="100000"/>
              </a:lnSpc>
              <a:buClrTx/>
              <a:buSzTx/>
              <a:buFontTx/>
            </a:pPr>
            <a:r>
              <a:rPr lang="zh-CN" altLang="en-US" sz="2000" dirty="0">
                <a:solidFill>
                  <a:schemeClr val="tx2"/>
                </a:solidFill>
                <a:ea typeface="苹方 常规" panose="020B0300000000000000" pitchFamily="34" charset="-122"/>
              </a:rPr>
              <a:t>无过错责任，惩罚性赔偿，明确生态修复责任与公益诉讼。</a:t>
            </a:r>
            <a:endParaRPr lang="en-US" altLang="zh-CN" sz="2000" dirty="0">
              <a:solidFill>
                <a:schemeClr val="tx2"/>
              </a:solidFill>
              <a:ea typeface="苹方 常规" panose="020B0300000000000000" pitchFamily="34" charset="-122"/>
            </a:endParaRPr>
          </a:p>
        </p:txBody>
      </p:sp>
      <p:sp>
        <p:nvSpPr>
          <p:cNvPr id="11" name="矩形 10"/>
          <p:cNvSpPr/>
          <p:nvPr>
            <p:custDataLst>
              <p:tags r:id="rId20"/>
            </p:custDataLst>
          </p:nvPr>
        </p:nvSpPr>
        <p:spPr>
          <a:xfrm>
            <a:off x="551180" y="5175885"/>
            <a:ext cx="5738495" cy="398780"/>
          </a:xfrm>
          <a:prstGeom prst="rect">
            <a:avLst/>
          </a:prstGeom>
          <a:noFill/>
        </p:spPr>
        <p:txBody>
          <a:bodyPr wrap="square" rtlCol="0">
            <a:spAutoFit/>
          </a:bodyPr>
          <a:lstStyle/>
          <a:p>
            <a:pPr algn="ctr"/>
            <a:r>
              <a:rPr lang="zh-CN" altLang="en-US" sz="2000" dirty="0">
                <a:solidFill>
                  <a:schemeClr val="accent2"/>
                </a:solidFill>
                <a:latin typeface="+mj-ea"/>
                <a:ea typeface="+mj-ea"/>
                <a:sym typeface="+mn-ea"/>
              </a:rPr>
              <a:t>四、环境污染和生态破坏责任（第1229-1235条）</a:t>
            </a:r>
            <a:r>
              <a:rPr lang="en-US" altLang="zh-CN" sz="2000" dirty="0">
                <a:solidFill>
                  <a:schemeClr val="tx2"/>
                </a:solidFill>
                <a:ea typeface="苹方 常规" panose="020B0300000000000000" pitchFamily="34" charset="-122"/>
                <a:sym typeface="+mn-ea"/>
              </a:rPr>
              <a:t> </a:t>
            </a:r>
            <a:endParaRPr lang="zh-CN" altLang="en-US" sz="2000" dirty="0">
              <a:solidFill>
                <a:schemeClr val="accent2"/>
              </a:solidFill>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custDataLst>
              <p:tags r:id="rId1"/>
            </p:custDataLst>
          </p:nvPr>
        </p:nvGrpSpPr>
        <p:grpSpPr>
          <a:xfrm>
            <a:off x="516203" y="1761109"/>
            <a:ext cx="4156586" cy="85936"/>
            <a:chOff x="802638" y="3366904"/>
            <a:chExt cx="3617777" cy="74796"/>
          </a:xfrm>
        </p:grpSpPr>
        <p:cxnSp>
          <p:nvCxnSpPr>
            <p:cNvPr id="40" name="直接连接符 39"/>
            <p:cNvCxnSpPr/>
            <p:nvPr>
              <p:custDataLst>
                <p:tags r:id="rId2"/>
              </p:custDataLst>
            </p:nvPr>
          </p:nvCxnSpPr>
          <p:spPr>
            <a:xfrm flipH="1">
              <a:off x="802638" y="3441700"/>
              <a:ext cx="3617777" cy="0"/>
            </a:xfrm>
            <a:prstGeom prst="line">
              <a:avLst/>
            </a:prstGeom>
            <a:ln>
              <a:solidFill>
                <a:schemeClr val="accent3">
                  <a:alpha val="61000"/>
                </a:schemeClr>
              </a:solidFill>
            </a:ln>
          </p:spPr>
          <p:style>
            <a:lnRef idx="1">
              <a:schemeClr val="accent1"/>
            </a:lnRef>
            <a:fillRef idx="0">
              <a:schemeClr val="accent1"/>
            </a:fillRef>
            <a:effectRef idx="0">
              <a:schemeClr val="accent1"/>
            </a:effectRef>
            <a:fontRef idx="minor">
              <a:schemeClr val="tx1"/>
            </a:fontRef>
          </p:style>
        </p:cxnSp>
        <p:sp>
          <p:nvSpPr>
            <p:cNvPr id="39" name="平行四边形 38"/>
            <p:cNvSpPr/>
            <p:nvPr>
              <p:custDataLst>
                <p:tags r:id="rId3"/>
              </p:custDataLst>
            </p:nvPr>
          </p:nvSpPr>
          <p:spPr>
            <a:xfrm>
              <a:off x="802638" y="3366904"/>
              <a:ext cx="914492" cy="74796"/>
            </a:xfrm>
            <a:prstGeom prst="parallelogram">
              <a:avLst>
                <a:gd name="adj" fmla="val 55740"/>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5" name="文本框 44"/>
          <p:cNvSpPr txBox="1"/>
          <p:nvPr>
            <p:custDataLst>
              <p:tags r:id="rId4"/>
            </p:custDataLst>
          </p:nvPr>
        </p:nvSpPr>
        <p:spPr>
          <a:xfrm>
            <a:off x="423545" y="1936750"/>
            <a:ext cx="7204710" cy="507365"/>
          </a:xfrm>
          <a:prstGeom prst="rect">
            <a:avLst/>
          </a:prstGeom>
          <a:noFill/>
        </p:spPr>
        <p:txBody>
          <a:bodyPr wrap="square" rtlCol="0">
            <a:noAutofit/>
          </a:bodyPr>
          <a:lstStyle/>
          <a:p>
            <a:pPr algn="l">
              <a:buClrTx/>
              <a:buSzTx/>
              <a:buFontTx/>
            </a:pPr>
            <a:r>
              <a:rPr lang="en-US" altLang="zh-CN" sz="2000" dirty="0">
                <a:solidFill>
                  <a:schemeClr val="tx2"/>
                </a:solidFill>
                <a:ea typeface="苹方 常规" panose="020B0300000000000000" pitchFamily="34" charset="-122"/>
                <a:sym typeface="+mn-ea"/>
              </a:rPr>
              <a:t> 核设施、航空器等严格无过错责任，特殊免责。</a:t>
            </a:r>
            <a:endParaRPr lang="en-US" altLang="zh-CN" sz="2000" dirty="0">
              <a:solidFill>
                <a:schemeClr val="tx2"/>
              </a:solidFill>
              <a:latin typeface="+mj-ea"/>
              <a:ea typeface="苹方 常规" panose="020B0300000000000000" pitchFamily="34" charset="-122"/>
              <a:sym typeface="+mn-ea"/>
            </a:endParaRPr>
          </a:p>
        </p:txBody>
      </p:sp>
      <p:sp>
        <p:nvSpPr>
          <p:cNvPr id="46" name="矩形 45"/>
          <p:cNvSpPr/>
          <p:nvPr>
            <p:custDataLst>
              <p:tags r:id="rId5"/>
            </p:custDataLst>
          </p:nvPr>
        </p:nvSpPr>
        <p:spPr>
          <a:xfrm>
            <a:off x="479425" y="1358900"/>
            <a:ext cx="4264660" cy="398780"/>
          </a:xfrm>
          <a:prstGeom prst="rect">
            <a:avLst/>
          </a:prstGeom>
          <a:noFill/>
        </p:spPr>
        <p:txBody>
          <a:bodyPr wrap="square" rtlCol="0">
            <a:spAutoFit/>
          </a:bodyPr>
          <a:lstStyle/>
          <a:p>
            <a:pPr algn="ctr"/>
            <a:r>
              <a:rPr lang="zh-CN" altLang="en-US" sz="2000" dirty="0">
                <a:solidFill>
                  <a:schemeClr val="accent2"/>
                </a:solidFill>
                <a:latin typeface="+mj-ea"/>
                <a:ea typeface="+mj-ea"/>
              </a:rPr>
              <a:t>五、高度危险责任（第</a:t>
            </a:r>
            <a:r>
              <a:rPr lang="en-US" altLang="zh-CN" sz="2000" dirty="0">
                <a:solidFill>
                  <a:schemeClr val="accent2"/>
                </a:solidFill>
                <a:latin typeface="+mj-ea"/>
                <a:ea typeface="+mj-ea"/>
              </a:rPr>
              <a:t>1236-1244</a:t>
            </a:r>
            <a:r>
              <a:rPr lang="zh-CN" altLang="en-US" sz="2000" dirty="0">
                <a:solidFill>
                  <a:schemeClr val="accent2"/>
                </a:solidFill>
                <a:latin typeface="+mj-ea"/>
                <a:ea typeface="+mj-ea"/>
              </a:rPr>
              <a:t>条）</a:t>
            </a:r>
            <a:endParaRPr lang="zh-CN" altLang="en-US" sz="2000" dirty="0">
              <a:solidFill>
                <a:schemeClr val="accent2"/>
              </a:solidFill>
              <a:latin typeface="+mj-ea"/>
              <a:ea typeface="+mj-ea"/>
            </a:endParaRPr>
          </a:p>
        </p:txBody>
      </p:sp>
      <p:grpSp>
        <p:nvGrpSpPr>
          <p:cNvPr id="47" name="组合 46"/>
          <p:cNvGrpSpPr/>
          <p:nvPr>
            <p:custDataLst>
              <p:tags r:id="rId6"/>
            </p:custDataLst>
          </p:nvPr>
        </p:nvGrpSpPr>
        <p:grpSpPr>
          <a:xfrm>
            <a:off x="516203" y="3505743"/>
            <a:ext cx="4156586" cy="85936"/>
            <a:chOff x="802638" y="3366904"/>
            <a:chExt cx="3617777" cy="74796"/>
          </a:xfrm>
        </p:grpSpPr>
        <p:cxnSp>
          <p:nvCxnSpPr>
            <p:cNvPr id="48" name="直接连接符 47"/>
            <p:cNvCxnSpPr/>
            <p:nvPr>
              <p:custDataLst>
                <p:tags r:id="rId7"/>
              </p:custDataLst>
            </p:nvPr>
          </p:nvCxnSpPr>
          <p:spPr>
            <a:xfrm flipH="1">
              <a:off x="802638" y="3441700"/>
              <a:ext cx="3617777" cy="0"/>
            </a:xfrm>
            <a:prstGeom prst="line">
              <a:avLst/>
            </a:prstGeom>
            <a:ln>
              <a:solidFill>
                <a:schemeClr val="accent3">
                  <a:alpha val="61000"/>
                </a:schemeClr>
              </a:solidFill>
            </a:ln>
          </p:spPr>
          <p:style>
            <a:lnRef idx="1">
              <a:schemeClr val="accent1"/>
            </a:lnRef>
            <a:fillRef idx="0">
              <a:schemeClr val="accent1"/>
            </a:fillRef>
            <a:effectRef idx="0">
              <a:schemeClr val="accent1"/>
            </a:effectRef>
            <a:fontRef idx="minor">
              <a:schemeClr val="tx1"/>
            </a:fontRef>
          </p:style>
        </p:cxnSp>
        <p:sp>
          <p:nvSpPr>
            <p:cNvPr id="49" name="平行四边形 48"/>
            <p:cNvSpPr/>
            <p:nvPr>
              <p:custDataLst>
                <p:tags r:id="rId8"/>
              </p:custDataLst>
            </p:nvPr>
          </p:nvSpPr>
          <p:spPr>
            <a:xfrm>
              <a:off x="802638" y="3366904"/>
              <a:ext cx="914492" cy="74796"/>
            </a:xfrm>
            <a:prstGeom prst="parallelogram">
              <a:avLst>
                <a:gd name="adj" fmla="val 55740"/>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0" name="文本框 49"/>
          <p:cNvSpPr txBox="1"/>
          <p:nvPr>
            <p:custDataLst>
              <p:tags r:id="rId9"/>
            </p:custDataLst>
          </p:nvPr>
        </p:nvSpPr>
        <p:spPr>
          <a:xfrm>
            <a:off x="534670" y="3649980"/>
            <a:ext cx="10360660" cy="520700"/>
          </a:xfrm>
          <a:prstGeom prst="rect">
            <a:avLst/>
          </a:prstGeom>
          <a:noFill/>
        </p:spPr>
        <p:txBody>
          <a:bodyPr wrap="square" rtlCol="0">
            <a:noAutofit/>
          </a:bodyPr>
          <a:lstStyle/>
          <a:p>
            <a:pPr lvl="0" algn="l">
              <a:lnSpc>
                <a:spcPct val="100000"/>
              </a:lnSpc>
              <a:buClrTx/>
              <a:buSzTx/>
              <a:buFontTx/>
            </a:pPr>
            <a:r>
              <a:rPr lang="zh-CN" altLang="en-US" sz="2000" dirty="0">
                <a:solidFill>
                  <a:schemeClr val="tx2"/>
                </a:solidFill>
                <a:ea typeface="苹方 常规" panose="020B0300000000000000" pitchFamily="34" charset="-122"/>
              </a:rPr>
              <a:t>饲养人</a:t>
            </a:r>
            <a:r>
              <a:rPr lang="en-US" altLang="zh-CN" sz="2000" dirty="0">
                <a:solidFill>
                  <a:schemeClr val="tx2"/>
                </a:solidFill>
                <a:ea typeface="苹方 常规" panose="020B0300000000000000" pitchFamily="34" charset="-122"/>
              </a:rPr>
              <a:t>/</a:t>
            </a:r>
            <a:r>
              <a:rPr lang="zh-CN" altLang="en-US" sz="2000" dirty="0">
                <a:solidFill>
                  <a:schemeClr val="tx2"/>
                </a:solidFill>
                <a:ea typeface="苹方 常规" panose="020B0300000000000000" pitchFamily="34" charset="-122"/>
              </a:rPr>
              <a:t>管理人无过错责任，烈性犬等禁止饲养动物、遗弃</a:t>
            </a:r>
            <a:r>
              <a:rPr lang="en-US" altLang="zh-CN" sz="2000" dirty="0">
                <a:solidFill>
                  <a:schemeClr val="tx2"/>
                </a:solidFill>
                <a:ea typeface="苹方 常规" panose="020B0300000000000000" pitchFamily="34" charset="-122"/>
              </a:rPr>
              <a:t>/</a:t>
            </a:r>
            <a:r>
              <a:rPr lang="zh-CN" altLang="en-US" sz="2000" dirty="0">
                <a:solidFill>
                  <a:schemeClr val="tx2"/>
                </a:solidFill>
                <a:ea typeface="苹方 常规" panose="020B0300000000000000" pitchFamily="34" charset="-122"/>
              </a:rPr>
              <a:t>逃逸动物特殊规则。</a:t>
            </a:r>
            <a:endParaRPr lang="en-US" altLang="zh-CN" sz="2000" dirty="0">
              <a:solidFill>
                <a:schemeClr val="tx2"/>
              </a:solidFill>
              <a:ea typeface="苹方 常规" panose="020B0300000000000000" pitchFamily="34" charset="-122"/>
            </a:endParaRPr>
          </a:p>
        </p:txBody>
      </p:sp>
      <p:sp>
        <p:nvSpPr>
          <p:cNvPr id="51" name="矩形 50"/>
          <p:cNvSpPr/>
          <p:nvPr>
            <p:custDataLst>
              <p:tags r:id="rId10"/>
            </p:custDataLst>
          </p:nvPr>
        </p:nvSpPr>
        <p:spPr>
          <a:xfrm>
            <a:off x="516255" y="3114040"/>
            <a:ext cx="4792345" cy="398780"/>
          </a:xfrm>
          <a:prstGeom prst="rect">
            <a:avLst/>
          </a:prstGeom>
          <a:noFill/>
        </p:spPr>
        <p:txBody>
          <a:bodyPr wrap="square" rtlCol="0">
            <a:spAutoFit/>
          </a:bodyPr>
          <a:lstStyle/>
          <a:p>
            <a:pPr algn="ctr"/>
            <a:r>
              <a:rPr lang="zh-CN" altLang="en-US" sz="2000" dirty="0">
                <a:solidFill>
                  <a:schemeClr val="accent2"/>
                </a:solidFill>
                <a:latin typeface="+mj-ea"/>
                <a:ea typeface="+mj-ea"/>
                <a:sym typeface="+mn-ea"/>
              </a:rPr>
              <a:t>六、饲养动物损害责任（第1245-1251条）</a:t>
            </a:r>
            <a:r>
              <a:rPr lang="en-US" altLang="zh-CN" sz="2000" dirty="0">
                <a:solidFill>
                  <a:schemeClr val="tx2"/>
                </a:solidFill>
                <a:ea typeface="苹方 常规" panose="020B0300000000000000" pitchFamily="34" charset="-122"/>
                <a:sym typeface="+mn-ea"/>
              </a:rPr>
              <a:t> </a:t>
            </a:r>
            <a:endParaRPr lang="zh-CN" altLang="en-US" sz="2000" dirty="0">
              <a:solidFill>
                <a:schemeClr val="accent2"/>
              </a:solidFill>
              <a:latin typeface="+mj-ea"/>
              <a:ea typeface="+mj-ea"/>
            </a:endParaRPr>
          </a:p>
        </p:txBody>
      </p:sp>
      <p:sp>
        <p:nvSpPr>
          <p:cNvPr id="17" name="文本框 16"/>
          <p:cNvSpPr txBox="1"/>
          <p:nvPr/>
        </p:nvSpPr>
        <p:spPr>
          <a:xfrm>
            <a:off x="1138948" y="220042"/>
            <a:ext cx="49834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rPr>
              <a:t>主要内容</a:t>
            </a:r>
            <a:r>
              <a:rPr lang="en-US" altLang="zh-CN" sz="2800" dirty="0">
                <a:solidFill>
                  <a:schemeClr val="accent2"/>
                </a:solidFill>
              </a:rPr>
              <a:t>-</a:t>
            </a:r>
            <a:r>
              <a:rPr lang="zh-CN" altLang="en-US" sz="2800" dirty="0">
                <a:solidFill>
                  <a:schemeClr val="accent2"/>
                </a:solidFill>
              </a:rPr>
              <a:t>典型类型化</a:t>
            </a:r>
            <a:r>
              <a:rPr lang="zh-CN" altLang="en-US" sz="2800" dirty="0">
                <a:solidFill>
                  <a:schemeClr val="accent2"/>
                </a:solidFill>
              </a:rPr>
              <a:t>侵权规定</a:t>
            </a:r>
            <a:endParaRPr lang="zh-CN" altLang="en-US" sz="2800" dirty="0">
              <a:solidFill>
                <a:schemeClr val="accent2"/>
              </a:solidFill>
            </a:endParaRPr>
          </a:p>
        </p:txBody>
      </p:sp>
      <p:sp>
        <p:nvSpPr>
          <p:cNvPr id="20"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02</a:t>
            </a:r>
            <a:endParaRPr lang="zh-CN" altLang="en-US" sz="2000" dirty="0">
              <a:solidFill>
                <a:srgbClr val="FFFDD7"/>
              </a:solidFill>
              <a:latin typeface="+mj-ea"/>
              <a:ea typeface="+mj-ea"/>
            </a:endParaRPr>
          </a:p>
        </p:txBody>
      </p:sp>
      <p:grpSp>
        <p:nvGrpSpPr>
          <p:cNvPr id="2" name="组合 1"/>
          <p:cNvGrpSpPr/>
          <p:nvPr>
            <p:custDataLst>
              <p:tags r:id="rId11"/>
            </p:custDataLst>
          </p:nvPr>
        </p:nvGrpSpPr>
        <p:grpSpPr>
          <a:xfrm>
            <a:off x="516203" y="5212623"/>
            <a:ext cx="4156586" cy="85936"/>
            <a:chOff x="802638" y="3366904"/>
            <a:chExt cx="3617777" cy="74796"/>
          </a:xfrm>
        </p:grpSpPr>
        <p:cxnSp>
          <p:nvCxnSpPr>
            <p:cNvPr id="3" name="直接连接符 2"/>
            <p:cNvCxnSpPr/>
            <p:nvPr>
              <p:custDataLst>
                <p:tags r:id="rId12"/>
              </p:custDataLst>
            </p:nvPr>
          </p:nvCxnSpPr>
          <p:spPr>
            <a:xfrm flipH="1">
              <a:off x="802638" y="3441700"/>
              <a:ext cx="3617777" cy="0"/>
            </a:xfrm>
            <a:prstGeom prst="line">
              <a:avLst/>
            </a:prstGeom>
            <a:ln>
              <a:solidFill>
                <a:schemeClr val="accent3">
                  <a:alpha val="61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custDataLst>
                <p:tags r:id="rId13"/>
              </p:custDataLst>
            </p:nvPr>
          </p:nvSpPr>
          <p:spPr>
            <a:xfrm>
              <a:off x="802638" y="3366904"/>
              <a:ext cx="914492" cy="74796"/>
            </a:xfrm>
            <a:prstGeom prst="parallelogram">
              <a:avLst>
                <a:gd name="adj" fmla="val 55740"/>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5" name="文本框 4"/>
          <p:cNvSpPr txBox="1"/>
          <p:nvPr>
            <p:custDataLst>
              <p:tags r:id="rId14"/>
            </p:custDataLst>
          </p:nvPr>
        </p:nvSpPr>
        <p:spPr>
          <a:xfrm>
            <a:off x="479425" y="5370195"/>
            <a:ext cx="10360660" cy="520700"/>
          </a:xfrm>
          <a:prstGeom prst="rect">
            <a:avLst/>
          </a:prstGeom>
          <a:noFill/>
        </p:spPr>
        <p:txBody>
          <a:bodyPr wrap="square" rtlCol="0">
            <a:noAutofit/>
          </a:bodyPr>
          <a:p>
            <a:pPr lvl="0" algn="l">
              <a:lnSpc>
                <a:spcPct val="100000"/>
              </a:lnSpc>
              <a:buClrTx/>
              <a:buSzTx/>
              <a:buFontTx/>
            </a:pPr>
            <a:r>
              <a:rPr lang="zh-CN" altLang="en-US" sz="2000" dirty="0">
                <a:solidFill>
                  <a:schemeClr val="tx2"/>
                </a:solidFill>
                <a:ea typeface="苹方 常规" panose="020B0300000000000000" pitchFamily="34" charset="-122"/>
              </a:rPr>
              <a:t>倒塌</a:t>
            </a:r>
            <a:r>
              <a:rPr lang="en-US" altLang="zh-CN" sz="2000" dirty="0">
                <a:solidFill>
                  <a:schemeClr val="tx2"/>
                </a:solidFill>
                <a:ea typeface="苹方 常规" panose="020B0300000000000000" pitchFamily="34" charset="-122"/>
              </a:rPr>
              <a:t>/</a:t>
            </a:r>
            <a:r>
              <a:rPr lang="zh-CN" altLang="en-US" sz="2000" dirty="0">
                <a:solidFill>
                  <a:schemeClr val="tx2"/>
                </a:solidFill>
                <a:ea typeface="苹方 常规" panose="020B0300000000000000" pitchFamily="34" charset="-122"/>
              </a:rPr>
              <a:t>脱落</a:t>
            </a:r>
            <a:r>
              <a:rPr lang="en-US" altLang="zh-CN" sz="2000" dirty="0">
                <a:solidFill>
                  <a:schemeClr val="tx2"/>
                </a:solidFill>
                <a:ea typeface="苹方 常规" panose="020B0300000000000000" pitchFamily="34" charset="-122"/>
              </a:rPr>
              <a:t>/</a:t>
            </a:r>
            <a:r>
              <a:rPr lang="zh-CN" altLang="en-US" sz="2000" dirty="0">
                <a:solidFill>
                  <a:schemeClr val="tx2"/>
                </a:solidFill>
                <a:ea typeface="苹方 常规" panose="020B0300000000000000" pitchFamily="34" charset="-122"/>
              </a:rPr>
              <a:t>坠落致害（无过错</a:t>
            </a:r>
            <a:r>
              <a:rPr lang="en-US" altLang="zh-CN" sz="2000" dirty="0">
                <a:solidFill>
                  <a:schemeClr val="tx2"/>
                </a:solidFill>
                <a:ea typeface="苹方 常规" panose="020B0300000000000000" pitchFamily="34" charset="-122"/>
              </a:rPr>
              <a:t>/</a:t>
            </a:r>
            <a:r>
              <a:rPr lang="zh-CN" altLang="en-US" sz="2000" dirty="0">
                <a:solidFill>
                  <a:schemeClr val="tx2"/>
                </a:solidFill>
                <a:ea typeface="苹方 常规" panose="020B0300000000000000" pitchFamily="34" charset="-122"/>
              </a:rPr>
              <a:t>过错推定），堆放物、妨碍通行物、林木、地面施工</a:t>
            </a:r>
            <a:r>
              <a:rPr lang="en-US" altLang="zh-CN" sz="2000" dirty="0">
                <a:solidFill>
                  <a:schemeClr val="tx2"/>
                </a:solidFill>
                <a:ea typeface="苹方 常规" panose="020B0300000000000000" pitchFamily="34" charset="-122"/>
              </a:rPr>
              <a:t>/</a:t>
            </a:r>
            <a:r>
              <a:rPr lang="zh-CN" altLang="en-US" sz="2000" dirty="0">
                <a:solidFill>
                  <a:schemeClr val="tx2"/>
                </a:solidFill>
                <a:ea typeface="苹方 常规" panose="020B0300000000000000" pitchFamily="34" charset="-122"/>
              </a:rPr>
              <a:t>地下设施致害规则。</a:t>
            </a:r>
            <a:endParaRPr lang="en-US" altLang="zh-CN" sz="2000" dirty="0">
              <a:solidFill>
                <a:schemeClr val="tx2"/>
              </a:solidFill>
              <a:ea typeface="苹方 常规" panose="020B0300000000000000" pitchFamily="34" charset="-122"/>
            </a:endParaRPr>
          </a:p>
        </p:txBody>
      </p:sp>
      <p:sp>
        <p:nvSpPr>
          <p:cNvPr id="6" name="矩形 5"/>
          <p:cNvSpPr/>
          <p:nvPr>
            <p:custDataLst>
              <p:tags r:id="rId15"/>
            </p:custDataLst>
          </p:nvPr>
        </p:nvSpPr>
        <p:spPr>
          <a:xfrm>
            <a:off x="586105" y="4813935"/>
            <a:ext cx="5154930" cy="398780"/>
          </a:xfrm>
          <a:prstGeom prst="rect">
            <a:avLst/>
          </a:prstGeom>
          <a:noFill/>
        </p:spPr>
        <p:txBody>
          <a:bodyPr wrap="square" rtlCol="0">
            <a:spAutoFit/>
          </a:bodyPr>
          <a:p>
            <a:pPr algn="ctr"/>
            <a:r>
              <a:rPr lang="zh-CN" altLang="en-US" sz="2000" dirty="0">
                <a:solidFill>
                  <a:schemeClr val="accent2"/>
                </a:solidFill>
                <a:latin typeface="+mj-ea"/>
                <a:ea typeface="+mj-ea"/>
                <a:sym typeface="+mn-ea"/>
              </a:rPr>
              <a:t>七、建筑物和物件损害责任（第1252-1258条）</a:t>
            </a:r>
            <a:r>
              <a:rPr lang="en-US" altLang="zh-CN" sz="2000" dirty="0">
                <a:solidFill>
                  <a:schemeClr val="tx2"/>
                </a:solidFill>
                <a:ea typeface="苹方 常规" panose="020B0300000000000000" pitchFamily="34" charset="-122"/>
                <a:sym typeface="+mn-ea"/>
              </a:rPr>
              <a:t> </a:t>
            </a:r>
            <a:endParaRPr lang="zh-CN" altLang="en-US" sz="2000" dirty="0">
              <a:solidFill>
                <a:schemeClr val="accent2"/>
              </a:solidFill>
              <a:latin typeface="+mj-ea"/>
              <a:ea typeface="+mj-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1138948" y="220042"/>
            <a:ext cx="6228080" cy="521970"/>
          </a:xfrm>
          <a:prstGeom prst="rect">
            <a:avLst/>
          </a:prstGeom>
          <a:noFill/>
        </p:spPr>
        <p:txBody>
          <a:bodyPr wrap="none" rtlCol="0" anchor="ctr">
            <a:spAutoFit/>
          </a:bodyPr>
          <a:lstStyle>
            <a:defPPr>
              <a:defRPr lang="zh-CN"/>
            </a:defPPr>
            <a:lvl1pPr algn="ctr">
              <a:defRPr sz="3200">
                <a:solidFill>
                  <a:schemeClr val="tx2"/>
                </a:solidFill>
                <a:latin typeface="+mj-ea"/>
                <a:ea typeface="+mj-ea"/>
              </a:defRPr>
            </a:lvl1pPr>
          </a:lstStyle>
          <a:p>
            <a:pPr algn="l"/>
            <a:r>
              <a:rPr lang="zh-CN" altLang="en-US" sz="2800" dirty="0">
                <a:solidFill>
                  <a:schemeClr val="accent2"/>
                </a:solidFill>
                <a:sym typeface="+mn-ea"/>
              </a:rPr>
              <a:t>典型类型化侵权规定</a:t>
            </a:r>
            <a:r>
              <a:rPr lang="en-US" altLang="zh-CN" sz="2800" dirty="0">
                <a:solidFill>
                  <a:schemeClr val="accent2"/>
                </a:solidFill>
                <a:sym typeface="+mn-ea"/>
              </a:rPr>
              <a:t>——</a:t>
            </a:r>
            <a:r>
              <a:rPr lang="zh-CN" altLang="en-US" sz="2800" dirty="0">
                <a:solidFill>
                  <a:schemeClr val="accent2"/>
                </a:solidFill>
                <a:sym typeface="+mn-ea"/>
              </a:rPr>
              <a:t>医疗损害责任</a:t>
            </a:r>
            <a:endParaRPr lang="zh-CN" altLang="en-US" sz="2800" dirty="0">
              <a:solidFill>
                <a:schemeClr val="accent2"/>
              </a:solidFill>
              <a:sym typeface="+mn-ea"/>
            </a:endParaRPr>
          </a:p>
        </p:txBody>
      </p:sp>
      <p:sp>
        <p:nvSpPr>
          <p:cNvPr id="39" name="Freeform 5"/>
          <p:cNvSpPr/>
          <p:nvPr/>
        </p:nvSpPr>
        <p:spPr bwMode="auto">
          <a:xfrm>
            <a:off x="586280" y="224644"/>
            <a:ext cx="452122" cy="512767"/>
          </a:xfrm>
          <a:custGeom>
            <a:avLst/>
            <a:gdLst>
              <a:gd name="T0" fmla="*/ 589 w 1178"/>
              <a:gd name="T1" fmla="*/ 1336 h 1336"/>
              <a:gd name="T2" fmla="*/ 547 w 1178"/>
              <a:gd name="T3" fmla="*/ 1324 h 1336"/>
              <a:gd name="T4" fmla="*/ 42 w 1178"/>
              <a:gd name="T5" fmla="*/ 1032 h 1336"/>
              <a:gd name="T6" fmla="*/ 0 w 1178"/>
              <a:gd name="T7" fmla="*/ 959 h 1336"/>
              <a:gd name="T8" fmla="*/ 0 w 1178"/>
              <a:gd name="T9" fmla="*/ 376 h 1336"/>
              <a:gd name="T10" fmla="*/ 42 w 1178"/>
              <a:gd name="T11" fmla="*/ 303 h 1336"/>
              <a:gd name="T12" fmla="*/ 547 w 1178"/>
              <a:gd name="T13" fmla="*/ 11 h 1336"/>
              <a:gd name="T14" fmla="*/ 589 w 1178"/>
              <a:gd name="T15" fmla="*/ 0 h 1336"/>
              <a:gd name="T16" fmla="*/ 631 w 1178"/>
              <a:gd name="T17" fmla="*/ 11 h 1336"/>
              <a:gd name="T18" fmla="*/ 1136 w 1178"/>
              <a:gd name="T19" fmla="*/ 303 h 1336"/>
              <a:gd name="T20" fmla="*/ 1178 w 1178"/>
              <a:gd name="T21" fmla="*/ 376 h 1336"/>
              <a:gd name="T22" fmla="*/ 1178 w 1178"/>
              <a:gd name="T23" fmla="*/ 959 h 1336"/>
              <a:gd name="T24" fmla="*/ 1136 w 1178"/>
              <a:gd name="T25" fmla="*/ 1032 h 1336"/>
              <a:gd name="T26" fmla="*/ 631 w 1178"/>
              <a:gd name="T27" fmla="*/ 1324 h 1336"/>
              <a:gd name="T28" fmla="*/ 589 w 1178"/>
              <a:gd name="T2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8" h="1336">
                <a:moveTo>
                  <a:pt x="589" y="1336"/>
                </a:moveTo>
                <a:cubicBezTo>
                  <a:pt x="574" y="1336"/>
                  <a:pt x="560" y="1332"/>
                  <a:pt x="547" y="1324"/>
                </a:cubicBezTo>
                <a:cubicBezTo>
                  <a:pt x="42" y="1032"/>
                  <a:pt x="42" y="1032"/>
                  <a:pt x="42" y="1032"/>
                </a:cubicBezTo>
                <a:cubicBezTo>
                  <a:pt x="16" y="1017"/>
                  <a:pt x="0" y="989"/>
                  <a:pt x="0" y="959"/>
                </a:cubicBezTo>
                <a:cubicBezTo>
                  <a:pt x="0" y="376"/>
                  <a:pt x="0" y="376"/>
                  <a:pt x="0" y="376"/>
                </a:cubicBezTo>
                <a:cubicBezTo>
                  <a:pt x="0" y="346"/>
                  <a:pt x="16" y="318"/>
                  <a:pt x="42" y="303"/>
                </a:cubicBezTo>
                <a:cubicBezTo>
                  <a:pt x="547" y="11"/>
                  <a:pt x="547" y="11"/>
                  <a:pt x="547" y="11"/>
                </a:cubicBezTo>
                <a:cubicBezTo>
                  <a:pt x="560" y="4"/>
                  <a:pt x="574" y="0"/>
                  <a:pt x="589" y="0"/>
                </a:cubicBezTo>
                <a:cubicBezTo>
                  <a:pt x="604" y="0"/>
                  <a:pt x="618" y="4"/>
                  <a:pt x="631" y="11"/>
                </a:cubicBezTo>
                <a:cubicBezTo>
                  <a:pt x="1136" y="303"/>
                  <a:pt x="1136" y="303"/>
                  <a:pt x="1136" y="303"/>
                </a:cubicBezTo>
                <a:cubicBezTo>
                  <a:pt x="1162" y="318"/>
                  <a:pt x="1178" y="346"/>
                  <a:pt x="1178" y="376"/>
                </a:cubicBezTo>
                <a:cubicBezTo>
                  <a:pt x="1178" y="959"/>
                  <a:pt x="1178" y="959"/>
                  <a:pt x="1178" y="959"/>
                </a:cubicBezTo>
                <a:cubicBezTo>
                  <a:pt x="1178" y="989"/>
                  <a:pt x="1162" y="1017"/>
                  <a:pt x="1136" y="1032"/>
                </a:cubicBezTo>
                <a:cubicBezTo>
                  <a:pt x="631" y="1324"/>
                  <a:pt x="631" y="1324"/>
                  <a:pt x="631" y="1324"/>
                </a:cubicBezTo>
                <a:cubicBezTo>
                  <a:pt x="618" y="1332"/>
                  <a:pt x="604" y="1336"/>
                  <a:pt x="589" y="1336"/>
                </a:cubicBezTo>
                <a:close/>
              </a:path>
            </a:pathLst>
          </a:custGeom>
          <a:solidFill>
            <a:schemeClr val="accent2"/>
          </a:solidFill>
          <a:ln w="95250">
            <a:noFill/>
          </a:ln>
          <a:effectLst>
            <a:outerShdw blurRad="381000" dist="304800" dir="8100000" algn="tr" rotWithShape="0">
              <a:prstClr val="black">
                <a:alpha val="1000"/>
              </a:prstClr>
            </a:outerShdw>
          </a:effectLst>
        </p:spPr>
        <p:txBody>
          <a:bodyPr vert="horz" wrap="square" lIns="0" tIns="45720" rIns="0" bIns="45720" numCol="1" anchor="ctr" anchorCtr="0" compatLnSpc="1"/>
          <a:lstStyle/>
          <a:p>
            <a:pPr algn="ctr"/>
            <a:r>
              <a:rPr lang="en-US" altLang="zh-CN" sz="2000" dirty="0" smtClean="0">
                <a:solidFill>
                  <a:srgbClr val="FFFDD7"/>
                </a:solidFill>
                <a:latin typeface="+mj-ea"/>
                <a:ea typeface="+mj-ea"/>
              </a:rPr>
              <a:t>02</a:t>
            </a:r>
            <a:endParaRPr lang="zh-CN" altLang="en-US" sz="2000" dirty="0">
              <a:solidFill>
                <a:srgbClr val="FFFDD7"/>
              </a:solidFill>
              <a:latin typeface="+mj-ea"/>
              <a:ea typeface="+mj-ea"/>
            </a:endParaRPr>
          </a:p>
        </p:txBody>
      </p:sp>
      <p:sp>
        <p:nvSpPr>
          <p:cNvPr id="147" name="文本框 146"/>
          <p:cNvSpPr txBox="1"/>
          <p:nvPr/>
        </p:nvSpPr>
        <p:spPr>
          <a:xfrm>
            <a:off x="586105" y="1106170"/>
            <a:ext cx="11035665" cy="5334000"/>
          </a:xfrm>
          <a:prstGeom prst="rect">
            <a:avLst/>
          </a:prstGeom>
          <a:noFill/>
        </p:spPr>
        <p:txBody>
          <a:bodyPr wrap="square" rtlCol="0">
            <a:noAutofit/>
          </a:bodyPr>
          <a:p>
            <a:pPr indent="0" algn="l" fontAlgn="auto">
              <a:lnSpc>
                <a:spcPct val="200000"/>
              </a:lnSpc>
              <a:buClrTx/>
              <a:buSzTx/>
              <a:buFontTx/>
            </a:pPr>
            <a:r>
              <a:rPr lang="zh-CN" altLang="en-US" sz="1800" dirty="0">
                <a:solidFill>
                  <a:schemeClr val="accent2"/>
                </a:solidFill>
                <a:latin typeface="+mj-ea"/>
                <a:ea typeface="+mj-ea"/>
                <a:sym typeface="+mn-ea"/>
              </a:rPr>
              <a:t>医疗损害责任（第1218-12</a:t>
            </a:r>
            <a:r>
              <a:rPr lang="en-US" altLang="zh-CN" sz="1800" dirty="0">
                <a:solidFill>
                  <a:schemeClr val="accent2"/>
                </a:solidFill>
                <a:latin typeface="+mj-ea"/>
                <a:ea typeface="+mj-ea"/>
                <a:sym typeface="+mn-ea"/>
              </a:rPr>
              <a:t>23</a:t>
            </a:r>
            <a:r>
              <a:rPr lang="zh-CN" altLang="en-US" sz="1800" dirty="0">
                <a:solidFill>
                  <a:schemeClr val="accent2"/>
                </a:solidFill>
                <a:latin typeface="+mj-ea"/>
                <a:ea typeface="+mj-ea"/>
                <a:sym typeface="+mn-ea"/>
              </a:rPr>
              <a:t>条）</a:t>
            </a:r>
            <a:endParaRPr lang="zh-CN" altLang="en-US" sz="1800" dirty="0">
              <a:solidFill>
                <a:schemeClr val="accent2"/>
              </a:solidFill>
              <a:latin typeface="+mj-ea"/>
              <a:ea typeface="+mj-ea"/>
            </a:endParaRPr>
          </a:p>
          <a:p>
            <a:pPr algn="l" fontAlgn="auto">
              <a:lnSpc>
                <a:spcPts val="2500"/>
              </a:lnSpc>
              <a:buClrTx/>
              <a:buSzTx/>
              <a:buFontTx/>
            </a:pPr>
            <a:r>
              <a:rPr lang="zh-CN" altLang="en-US" sz="1400"/>
              <a:t>第一千二百一十八条　患者在诊疗活动中受到损害，医疗机构或者其医务人员</a:t>
            </a:r>
            <a:r>
              <a:rPr lang="zh-CN" altLang="en-US" sz="1400">
                <a:solidFill>
                  <a:srgbClr val="FF0000"/>
                </a:solidFill>
                <a:effectLst>
                  <a:outerShdw blurRad="38100" dist="19050" dir="2700000" algn="tl" rotWithShape="0">
                    <a:schemeClr val="dk1">
                      <a:alpha val="40000"/>
                    </a:schemeClr>
                  </a:outerShdw>
                </a:effectLst>
              </a:rPr>
              <a:t>有过错的</a:t>
            </a:r>
            <a:r>
              <a:rPr lang="zh-CN" altLang="en-US" sz="1400"/>
              <a:t>，由医疗机构承担赔偿责任。</a:t>
            </a:r>
            <a:endParaRPr lang="zh-CN" altLang="en-US" sz="1400"/>
          </a:p>
          <a:p>
            <a:pPr algn="l" fontAlgn="auto">
              <a:lnSpc>
                <a:spcPts val="2500"/>
              </a:lnSpc>
              <a:buClrTx/>
              <a:buSzTx/>
              <a:buFontTx/>
            </a:pPr>
            <a:r>
              <a:rPr lang="zh-CN" altLang="en-US" sz="1400"/>
              <a:t>第一千二百一十九条　医务人员在诊疗活动中</a:t>
            </a:r>
            <a:r>
              <a:rPr lang="zh-CN" altLang="en-US" sz="1400">
                <a:solidFill>
                  <a:srgbClr val="FF0000"/>
                </a:solidFill>
                <a:effectLst>
                  <a:outerShdw blurRad="38100" dist="19050" dir="2700000" algn="tl" rotWithShape="0">
                    <a:schemeClr val="dk1">
                      <a:alpha val="40000"/>
                    </a:schemeClr>
                  </a:outerShdw>
                </a:effectLst>
              </a:rPr>
              <a:t>应当向患者说明病情和医疗措施。</a:t>
            </a:r>
            <a:r>
              <a:rPr lang="zh-CN" altLang="en-US" sz="1400"/>
              <a:t>需要实施手术、特殊检查、特殊治疗的，医务人员应当及时向患者具体说明医疗风险、替代医疗方案等情况，并取得其明确同意；不能或者不宜向患者说明的，应当向患者的近亲属说明，并取得其明确同意。</a:t>
            </a:r>
            <a:endParaRPr lang="zh-CN" altLang="en-US" sz="1400"/>
          </a:p>
          <a:p>
            <a:pPr algn="l" fontAlgn="auto">
              <a:lnSpc>
                <a:spcPts val="2500"/>
              </a:lnSpc>
              <a:buClrTx/>
              <a:buSzTx/>
              <a:buFontTx/>
            </a:pPr>
            <a:r>
              <a:rPr lang="zh-CN" altLang="en-US" sz="1400">
                <a:solidFill>
                  <a:srgbClr val="FF0000"/>
                </a:solidFill>
                <a:effectLst>
                  <a:outerShdw blurRad="38100" dist="19050" dir="2700000" algn="tl" rotWithShape="0">
                    <a:schemeClr val="dk1">
                      <a:alpha val="40000"/>
                    </a:schemeClr>
                  </a:outerShdw>
                </a:effectLst>
              </a:rPr>
              <a:t>医务人员未尽到前款义务，造成患者损害的，医疗机构应当承担赔偿责任。</a:t>
            </a:r>
            <a:endParaRPr lang="zh-CN" altLang="en-US" sz="1400"/>
          </a:p>
          <a:p>
            <a:pPr algn="l" fontAlgn="auto">
              <a:lnSpc>
                <a:spcPts val="2500"/>
              </a:lnSpc>
              <a:buClrTx/>
              <a:buSzTx/>
              <a:buFontTx/>
            </a:pPr>
            <a:r>
              <a:rPr lang="zh-CN" altLang="en-US" sz="1400"/>
              <a:t>第一千二百二十条　因抢救生命垂危的患者等紧急情况，不能取得患者或者其近亲属意见的，</a:t>
            </a:r>
            <a:r>
              <a:rPr lang="zh-CN" altLang="en-US" sz="1400">
                <a:solidFill>
                  <a:srgbClr val="FF0000"/>
                </a:solidFill>
                <a:effectLst>
                  <a:outerShdw blurRad="38100" dist="19050" dir="2700000" algn="tl" rotWithShape="0">
                    <a:schemeClr val="dk1">
                      <a:alpha val="40000"/>
                    </a:schemeClr>
                  </a:outerShdw>
                </a:effectLst>
              </a:rPr>
              <a:t>经医疗机构负责人或者授权的负责人批准</a:t>
            </a:r>
            <a:r>
              <a:rPr lang="zh-CN" altLang="en-US" sz="1400"/>
              <a:t>，可以立即实施相应的医疗措施。</a:t>
            </a:r>
            <a:endParaRPr lang="zh-CN" altLang="en-US" sz="1400"/>
          </a:p>
          <a:p>
            <a:pPr algn="l" fontAlgn="auto">
              <a:lnSpc>
                <a:spcPts val="2500"/>
              </a:lnSpc>
              <a:buClrTx/>
              <a:buSzTx/>
              <a:buFontTx/>
            </a:pPr>
            <a:r>
              <a:rPr lang="zh-CN" altLang="en-US" sz="1400"/>
              <a:t>第一千二百二十一条　医务人员在诊疗活动中</a:t>
            </a:r>
            <a:r>
              <a:rPr lang="zh-CN" altLang="en-US" sz="1400">
                <a:solidFill>
                  <a:srgbClr val="FF0000"/>
                </a:solidFill>
                <a:effectLst>
                  <a:outerShdw blurRad="38100" dist="19050" dir="2700000" algn="tl" rotWithShape="0">
                    <a:schemeClr val="dk1">
                      <a:alpha val="40000"/>
                    </a:schemeClr>
                  </a:outerShdw>
                </a:effectLst>
              </a:rPr>
              <a:t>未尽到与当时的医疗水平相应的诊疗义务</a:t>
            </a:r>
            <a:r>
              <a:rPr lang="zh-CN" altLang="en-US" sz="1400"/>
              <a:t>，造成患者损害的，医疗机构应当承担赔偿责任。</a:t>
            </a:r>
            <a:endParaRPr lang="zh-CN" altLang="en-US" sz="1400"/>
          </a:p>
          <a:p>
            <a:pPr algn="l" fontAlgn="auto">
              <a:lnSpc>
                <a:spcPts val="2500"/>
              </a:lnSpc>
              <a:buClrTx/>
              <a:buSzTx/>
              <a:buFontTx/>
            </a:pPr>
            <a:r>
              <a:rPr lang="zh-CN" altLang="en-US" sz="1400"/>
              <a:t>第一千二百二十二条　患者在诊疗活动中受到损害，有下列情形之一的，推定医疗机构有过错：</a:t>
            </a:r>
            <a:endParaRPr lang="zh-CN" altLang="en-US" sz="1400"/>
          </a:p>
          <a:p>
            <a:pPr algn="l" fontAlgn="auto">
              <a:lnSpc>
                <a:spcPts val="2500"/>
              </a:lnSpc>
              <a:buClrTx/>
              <a:buSzTx/>
              <a:buFontTx/>
            </a:pPr>
            <a:r>
              <a:rPr lang="zh-CN" altLang="en-US" sz="1400"/>
              <a:t>（一）违反法律、行政法规、规章以及其他有关诊疗规范的规定；</a:t>
            </a:r>
            <a:endParaRPr lang="zh-CN" altLang="en-US" sz="1400"/>
          </a:p>
          <a:p>
            <a:pPr algn="l" fontAlgn="auto">
              <a:lnSpc>
                <a:spcPts val="2500"/>
              </a:lnSpc>
              <a:buClrTx/>
              <a:buSzTx/>
              <a:buFontTx/>
            </a:pPr>
            <a:r>
              <a:rPr lang="zh-CN" altLang="en-US" sz="1400"/>
              <a:t>（二）隐匿或者拒绝提供与纠纷有关的病历资料；</a:t>
            </a:r>
            <a:endParaRPr lang="zh-CN" altLang="en-US" sz="1400"/>
          </a:p>
          <a:p>
            <a:pPr algn="l" fontAlgn="auto">
              <a:lnSpc>
                <a:spcPts val="2500"/>
              </a:lnSpc>
              <a:buClrTx/>
              <a:buSzTx/>
              <a:buFontTx/>
            </a:pPr>
            <a:r>
              <a:rPr lang="zh-CN" altLang="en-US" sz="1400"/>
              <a:t>（三）遗失、伪造、篡改或者违法销毁病历资料。</a:t>
            </a:r>
            <a:endParaRPr lang="zh-CN" altLang="en-US" sz="1400"/>
          </a:p>
          <a:p>
            <a:pPr algn="l" fontAlgn="auto">
              <a:lnSpc>
                <a:spcPts val="2500"/>
              </a:lnSpc>
              <a:buClrTx/>
              <a:buSzTx/>
              <a:buFontTx/>
            </a:pPr>
            <a:r>
              <a:rPr lang="zh-CN" altLang="en-US" sz="1400"/>
              <a:t>第一千二百二十三条　因药品、消毒产品、医疗器械的缺陷，或者输入不合格的血液造成患者损害的，患者可以向药品上市许可持有人、生产者、血液提供机构请求赔偿，也可以向医疗机构请求赔偿。患者向医疗机构请求赔偿的，</a:t>
            </a:r>
            <a:r>
              <a:rPr lang="zh-CN" altLang="en-US" sz="1400">
                <a:solidFill>
                  <a:srgbClr val="FF0000"/>
                </a:solidFill>
                <a:effectLst>
                  <a:outerShdw blurRad="38100" dist="19050" dir="2700000" algn="tl" rotWithShape="0">
                    <a:schemeClr val="dk1">
                      <a:alpha val="40000"/>
                    </a:schemeClr>
                  </a:outerShdw>
                </a:effectLst>
              </a:rPr>
              <a:t>医疗机构赔偿后，有权向负有责任的药品上市许可持有人、生产者、血液提供机构追偿。</a:t>
            </a:r>
            <a:endParaRPr lang="zh-CN" altLang="en-US" sz="1400">
              <a:solidFill>
                <a:srgbClr val="FF0000"/>
              </a:solidFill>
              <a:effectLst>
                <a:outerShdw blurRad="38100" dist="19050" dir="2700000" algn="tl" rotWithShape="0">
                  <a:schemeClr val="dk1">
                    <a:alpha val="40000"/>
                  </a:schemeClr>
                </a:outerShdw>
              </a:effectLst>
            </a:endParaRPr>
          </a:p>
          <a:p>
            <a:pPr algn="l" fontAlgn="auto">
              <a:lnSpc>
                <a:spcPts val="2500"/>
              </a:lnSpc>
              <a:buClrTx/>
              <a:buSzTx/>
              <a:buFontTx/>
            </a:pPr>
            <a:endParaRPr lang="zh-CN" altLang="en-US" sz="140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10.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11.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12.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13.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14.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15.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16.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17.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18.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19.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2.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20.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21.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22.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23.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24.xml><?xml version="1.0" encoding="utf-8"?>
<p:tagLst xmlns:p="http://schemas.openxmlformats.org/presentationml/2006/main">
  <p:tag name="PA" val="v4.1.3"/>
  <p:tag name="KSO_WM_DIAGRAM_VIRTUALLY_FRAME" val="{&quot;height&quot;:309.3511811023622,&quot;left&quot;:71.20779527559054,&quot;top&quot;:147.75622047244093,&quot;width&quot;:817.291968503937}"/>
</p:tagLst>
</file>

<file path=ppt/tags/tag25.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26.xml><?xml version="1.0" encoding="utf-8"?>
<p:tagLst xmlns:p="http://schemas.openxmlformats.org/presentationml/2006/main">
  <p:tag name="PA" val="v4.1.3"/>
  <p:tag name="KSO_WM_DIAGRAM_VIRTUALLY_FRAME" val="{&quot;height&quot;:309.3511811023622,&quot;left&quot;:71.20779527559054,&quot;top&quot;:147.75622047244093,&quot;width&quot;:817.291968503937}"/>
</p:tagLst>
</file>

<file path=ppt/tags/tag27.xml><?xml version="1.0" encoding="utf-8"?>
<p:tagLst xmlns:p="http://schemas.openxmlformats.org/presentationml/2006/main">
  <p:tag name="KSO_WM_DIAGRAM_VIRTUALLY_FRAME" val="{&quot;height&quot;:309.3511811023622,&quot;left&quot;:71.20779527559054,&quot;top&quot;:147.75622047244093,&quot;width&quot;:817.291968503937}"/>
</p:tagLst>
</file>

<file path=ppt/tags/tag28.xml><?xml version="1.0" encoding="utf-8"?>
<p:tagLst xmlns:p="http://schemas.openxmlformats.org/presentationml/2006/main">
  <p:tag name="PA" val="v4.1.3"/>
  <p:tag name="KSO_WM_DIAGRAM_VIRTUALLY_FRAME" val="{&quot;height&quot;:309.3511811023622,&quot;left&quot;:71.20779527559054,&quot;top&quot;:147.75622047244093,&quot;width&quot;:817.291968503937}"/>
</p:tagLst>
</file>

<file path=ppt/tags/tag29.xml><?xml version="1.0" encoding="utf-8"?>
<p:tagLst xmlns:p="http://schemas.openxmlformats.org/presentationml/2006/main">
  <p:tag name="PA" val="v4.1.3"/>
</p:tagLst>
</file>

<file path=ppt/tags/tag3.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30.xml><?xml version="1.0" encoding="utf-8"?>
<p:tagLst xmlns:p="http://schemas.openxmlformats.org/presentationml/2006/main">
  <p:tag name="KSO_WM_DIAGRAM_VIRTUALLY_FRAME" val="{&quot;height&quot;:316.05,&quot;left&quot;:29.83724409448805,&quot;top&quot;:93.9,&quot;width&quot;:824.662755905512}"/>
</p:tagLst>
</file>

<file path=ppt/tags/tag31.xml><?xml version="1.0" encoding="utf-8"?>
<p:tagLst xmlns:p="http://schemas.openxmlformats.org/presentationml/2006/main">
  <p:tag name="KSO_WM_DIAGRAM_VIRTUALLY_FRAME" val="{&quot;height&quot;:316.05,&quot;left&quot;:29.83724409448805,&quot;top&quot;:93.9,&quot;width&quot;:824.662755905512}"/>
</p:tagLst>
</file>

<file path=ppt/tags/tag32.xml><?xml version="1.0" encoding="utf-8"?>
<p:tagLst xmlns:p="http://schemas.openxmlformats.org/presentationml/2006/main">
  <p:tag name="KSO_WM_DIAGRAM_VIRTUALLY_FRAME" val="{&quot;height&quot;:316.05,&quot;left&quot;:29.83724409448805,&quot;top&quot;:93.9,&quot;width&quot;:824.662755905512}"/>
</p:tagLst>
</file>

<file path=ppt/tags/tag33.xml><?xml version="1.0" encoding="utf-8"?>
<p:tagLst xmlns:p="http://schemas.openxmlformats.org/presentationml/2006/main">
  <p:tag name="KSO_WM_DIAGRAM_VIRTUALLY_FRAME" val="{&quot;height&quot;:316.05,&quot;left&quot;:29.83724409448805,&quot;top&quot;:93.9,&quot;width&quot;:824.662755905512}"/>
</p:tagLst>
</file>

<file path=ppt/tags/tag34.xml><?xml version="1.0" encoding="utf-8"?>
<p:tagLst xmlns:p="http://schemas.openxmlformats.org/presentationml/2006/main">
  <p:tag name="KSO_WM_DIAGRAM_VIRTUALLY_FRAME" val="{&quot;height&quot;:316.05,&quot;left&quot;:29.83724409448805,&quot;top&quot;:93.9,&quot;width&quot;:824.662755905512}"/>
</p:tagLst>
</file>

<file path=ppt/tags/tag35.xml><?xml version="1.0" encoding="utf-8"?>
<p:tagLst xmlns:p="http://schemas.openxmlformats.org/presentationml/2006/main">
  <p:tag name="KSO_WM_DIAGRAM_VIRTUALLY_FRAME" val="{&quot;height&quot;:316.05,&quot;left&quot;:29.83724409448805,&quot;top&quot;:93.9,&quot;width&quot;:824.662755905512}"/>
</p:tagLst>
</file>

<file path=ppt/tags/tag36.xml><?xml version="1.0" encoding="utf-8"?>
<p:tagLst xmlns:p="http://schemas.openxmlformats.org/presentationml/2006/main">
  <p:tag name="KSO_WM_DIAGRAM_VIRTUALLY_FRAME" val="{&quot;height&quot;:316.05,&quot;left&quot;:29.83724409448805,&quot;top&quot;:93.9,&quot;width&quot;:824.662755905512}"/>
</p:tagLst>
</file>

<file path=ppt/tags/tag37.xml><?xml version="1.0" encoding="utf-8"?>
<p:tagLst xmlns:p="http://schemas.openxmlformats.org/presentationml/2006/main">
  <p:tag name="KSO_WM_DIAGRAM_VIRTUALLY_FRAME" val="{&quot;height&quot;:316.05,&quot;left&quot;:29.83724409448805,&quot;top&quot;:93.9,&quot;width&quot;:824.662755905512}"/>
</p:tagLst>
</file>

<file path=ppt/tags/tag38.xml><?xml version="1.0" encoding="utf-8"?>
<p:tagLst xmlns:p="http://schemas.openxmlformats.org/presentationml/2006/main">
  <p:tag name="KSO_WM_DIAGRAM_VIRTUALLY_FRAME" val="{&quot;height&quot;:316.05,&quot;left&quot;:29.83724409448805,&quot;top&quot;:93.9,&quot;width&quot;:824.662755905512}"/>
</p:tagLst>
</file>

<file path=ppt/tags/tag39.xml><?xml version="1.0" encoding="utf-8"?>
<p:tagLst xmlns:p="http://schemas.openxmlformats.org/presentationml/2006/main">
  <p:tag name="KSO_WM_DIAGRAM_VIRTUALLY_FRAME" val="{&quot;height&quot;:316.05,&quot;left&quot;:29.83724409448805,&quot;top&quot;:93.9,&quot;width&quot;:824.662755905512}"/>
</p:tagLst>
</file>

<file path=ppt/tags/tag4.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40.xml><?xml version="1.0" encoding="utf-8"?>
<p:tagLst xmlns:p="http://schemas.openxmlformats.org/presentationml/2006/main">
  <p:tag name="KSO_WM_DIAGRAM_VIRTUALLY_FRAME" val="{&quot;height&quot;:316.05,&quot;left&quot;:29.83724409448805,&quot;top&quot;:93.9,&quot;width&quot;:824.662755905512}"/>
</p:tagLst>
</file>

<file path=ppt/tags/tag41.xml><?xml version="1.0" encoding="utf-8"?>
<p:tagLst xmlns:p="http://schemas.openxmlformats.org/presentationml/2006/main">
  <p:tag name="KSO_WM_DIAGRAM_VIRTUALLY_FRAME" val="{&quot;height&quot;:316.05,&quot;left&quot;:29.83724409448805,&quot;top&quot;:93.9,&quot;width&quot;:824.662755905512}"/>
</p:tagLst>
</file>

<file path=ppt/tags/tag42.xml><?xml version="1.0" encoding="utf-8"?>
<p:tagLst xmlns:p="http://schemas.openxmlformats.org/presentationml/2006/main">
  <p:tag name="KSO_WM_DIAGRAM_VIRTUALLY_FRAME" val="{&quot;height&quot;:316.05,&quot;left&quot;:29.83724409448805,&quot;top&quot;:93.9,&quot;width&quot;:824.662755905512}"/>
</p:tagLst>
</file>

<file path=ppt/tags/tag43.xml><?xml version="1.0" encoding="utf-8"?>
<p:tagLst xmlns:p="http://schemas.openxmlformats.org/presentationml/2006/main">
  <p:tag name="KSO_WM_DIAGRAM_VIRTUALLY_FRAME" val="{&quot;height&quot;:316.05,&quot;left&quot;:29.83724409448805,&quot;top&quot;:93.9,&quot;width&quot;:824.662755905512}"/>
</p:tagLst>
</file>

<file path=ppt/tags/tag44.xml><?xml version="1.0" encoding="utf-8"?>
<p:tagLst xmlns:p="http://schemas.openxmlformats.org/presentationml/2006/main">
  <p:tag name="KSO_WM_DIAGRAM_VIRTUALLY_FRAME" val="{&quot;height&quot;:316.05,&quot;left&quot;:29.83724409448805,&quot;top&quot;:93.9,&quot;width&quot;:824.662755905512}"/>
</p:tagLst>
</file>

<file path=ppt/tags/tag45.xml><?xml version="1.0" encoding="utf-8"?>
<p:tagLst xmlns:p="http://schemas.openxmlformats.org/presentationml/2006/main">
  <p:tag name="KSO_WM_DIAGRAM_VIRTUALLY_FRAME" val="{&quot;height&quot;:316.05,&quot;left&quot;:29.83724409448805,&quot;top&quot;:93.9,&quot;width&quot;:824.662755905512}"/>
</p:tagLst>
</file>

<file path=ppt/tags/tag46.xml><?xml version="1.0" encoding="utf-8"?>
<p:tagLst xmlns:p="http://schemas.openxmlformats.org/presentationml/2006/main">
  <p:tag name="KSO_WM_DIAGRAM_VIRTUALLY_FRAME" val="{&quot;height&quot;:316.05,&quot;left&quot;:29.83724409448805,&quot;top&quot;:93.9,&quot;width&quot;:824.662755905512}"/>
</p:tagLst>
</file>

<file path=ppt/tags/tag47.xml><?xml version="1.0" encoding="utf-8"?>
<p:tagLst xmlns:p="http://schemas.openxmlformats.org/presentationml/2006/main">
  <p:tag name="KSO_WM_DIAGRAM_VIRTUALLY_FRAME" val="{&quot;height&quot;:316.05,&quot;left&quot;:29.83724409448805,&quot;top&quot;:93.9,&quot;width&quot;:824.662755905512}"/>
</p:tagLst>
</file>

<file path=ppt/tags/tag48.xml><?xml version="1.0" encoding="utf-8"?>
<p:tagLst xmlns:p="http://schemas.openxmlformats.org/presentationml/2006/main">
  <p:tag name="KSO_WM_DIAGRAM_VIRTUALLY_FRAME" val="{&quot;height&quot;:316.05,&quot;left&quot;:29.83724409448805,&quot;top&quot;:93.9,&quot;width&quot;:824.662755905512}"/>
</p:tagLst>
</file>

<file path=ppt/tags/tag49.xml><?xml version="1.0" encoding="utf-8"?>
<p:tagLst xmlns:p="http://schemas.openxmlformats.org/presentationml/2006/main">
  <p:tag name="KSO_WM_DIAGRAM_VIRTUALLY_FRAME" val="{&quot;height&quot;:316.05,&quot;left&quot;:29.83724409448805,&quot;top&quot;:93.9,&quot;width&quot;:824.662755905512}"/>
</p:tagLst>
</file>

<file path=ppt/tags/tag5.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50.xml><?xml version="1.0" encoding="utf-8"?>
<p:tagLst xmlns:p="http://schemas.openxmlformats.org/presentationml/2006/main">
  <p:tag name="KSO_WM_DIAGRAM_VIRTUALLY_FRAME" val="{&quot;height&quot;:316.05,&quot;left&quot;:29.83724409448805,&quot;top&quot;:93.9,&quot;width&quot;:824.662755905512}"/>
</p:tagLst>
</file>

<file path=ppt/tags/tag51.xml><?xml version="1.0" encoding="utf-8"?>
<p:tagLst xmlns:p="http://schemas.openxmlformats.org/presentationml/2006/main">
  <p:tag name="KSO_WM_DIAGRAM_VIRTUALLY_FRAME" val="{&quot;height&quot;:316.05,&quot;left&quot;:29.83724409448805,&quot;top&quot;:93.9,&quot;width&quot;:824.662755905512}"/>
</p:tagLst>
</file>

<file path=ppt/tags/tag52.xml><?xml version="1.0" encoding="utf-8"?>
<p:tagLst xmlns:p="http://schemas.openxmlformats.org/presentationml/2006/main">
  <p:tag name="KSO_WM_DIAGRAM_VIRTUALLY_FRAME" val="{&quot;height&quot;:316.05,&quot;left&quot;:29.83724409448805,&quot;top&quot;:93.9,&quot;width&quot;:824.662755905512}"/>
</p:tagLst>
</file>

<file path=ppt/tags/tag53.xml><?xml version="1.0" encoding="utf-8"?>
<p:tagLst xmlns:p="http://schemas.openxmlformats.org/presentationml/2006/main">
  <p:tag name="KSO_WM_DIAGRAM_VIRTUALLY_FRAME" val="{&quot;height&quot;:316.05,&quot;left&quot;:29.83724409448805,&quot;top&quot;:93.9,&quot;width&quot;:824.662755905512}"/>
</p:tagLst>
</file>

<file path=ppt/tags/tag54.xml><?xml version="1.0" encoding="utf-8"?>
<p:tagLst xmlns:p="http://schemas.openxmlformats.org/presentationml/2006/main">
  <p:tag name="KSO_WM_DIAGRAM_VIRTUALLY_FRAME" val="{&quot;height&quot;:316.05,&quot;left&quot;:29.83724409448805,&quot;top&quot;:93.9,&quot;width&quot;:824.662755905512}"/>
</p:tagLst>
</file>

<file path=ppt/tags/tag55.xml><?xml version="1.0" encoding="utf-8"?>
<p:tagLst xmlns:p="http://schemas.openxmlformats.org/presentationml/2006/main">
  <p:tag name="KSO_WM_DIAGRAM_VIRTUALLY_FRAME" val="{&quot;height&quot;:316.05,&quot;left&quot;:29.83724409448805,&quot;top&quot;:93.9,&quot;width&quot;:824.662755905512}"/>
</p:tagLst>
</file>

<file path=ppt/tags/tag56.xml><?xml version="1.0" encoding="utf-8"?>
<p:tagLst xmlns:p="http://schemas.openxmlformats.org/presentationml/2006/main">
  <p:tag name="KSO_WM_DIAGRAM_VIRTUALLY_FRAME" val="{&quot;height&quot;:316.05,&quot;left&quot;:29.83724409448805,&quot;top&quot;:93.9,&quot;width&quot;:824.662755905512}"/>
</p:tagLst>
</file>

<file path=ppt/tags/tag57.xml><?xml version="1.0" encoding="utf-8"?>
<p:tagLst xmlns:p="http://schemas.openxmlformats.org/presentationml/2006/main">
  <p:tag name="KSO_WM_DIAGRAM_VIRTUALLY_FRAME" val="{&quot;height&quot;:316.05,&quot;left&quot;:29.83724409448805,&quot;top&quot;:93.9,&quot;width&quot;:824.662755905512}"/>
</p:tagLst>
</file>

<file path=ppt/tags/tag58.xml><?xml version="1.0" encoding="utf-8"?>
<p:tagLst xmlns:p="http://schemas.openxmlformats.org/presentationml/2006/main">
  <p:tag name="KSO_WM_DIAGRAM_VIRTUALLY_FRAME" val="{&quot;height&quot;:316.05,&quot;left&quot;:29.83724409448805,&quot;top&quot;:93.9,&quot;width&quot;:824.662755905512}"/>
</p:tagLst>
</file>

<file path=ppt/tags/tag59.xml><?xml version="1.0" encoding="utf-8"?>
<p:tagLst xmlns:p="http://schemas.openxmlformats.org/presentationml/2006/main">
  <p:tag name="KSO_WM_DIAGRAM_VIRTUALLY_FRAME" val="{&quot;height&quot;:316.05,&quot;left&quot;:29.83724409448805,&quot;top&quot;:93.9,&quot;width&quot;:824.662755905512}"/>
</p:tagLst>
</file>

<file path=ppt/tags/tag6.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60.xml><?xml version="1.0" encoding="utf-8"?>
<p:tagLst xmlns:p="http://schemas.openxmlformats.org/presentationml/2006/main">
  <p:tag name="KSO_WM_DIAGRAM_VIRTUALLY_FRAME" val="{&quot;height&quot;:316.05,&quot;left&quot;:29.83724409448805,&quot;top&quot;:93.9,&quot;width&quot;:824.662755905512}"/>
</p:tagLst>
</file>

<file path=ppt/tags/tag61.xml><?xml version="1.0" encoding="utf-8"?>
<p:tagLst xmlns:p="http://schemas.openxmlformats.org/presentationml/2006/main">
  <p:tag name="KSO_WM_DIAGRAM_VIRTUALLY_FRAME" val="{&quot;height&quot;:316.05,&quot;left&quot;:29.83724409448805,&quot;top&quot;:93.9,&quot;width&quot;:824.662755905512}"/>
</p:tagLst>
</file>

<file path=ppt/tags/tag62.xml><?xml version="1.0" encoding="utf-8"?>
<p:tagLst xmlns:p="http://schemas.openxmlformats.org/presentationml/2006/main">
  <p:tag name="KSO_WM_DIAGRAM_VIRTUALLY_FRAME" val="{&quot;height&quot;:316.05,&quot;left&quot;:29.83724409448805,&quot;top&quot;:93.9,&quot;width&quot;:824.662755905512}"/>
</p:tagLst>
</file>

<file path=ppt/tags/tag63.xml><?xml version="1.0" encoding="utf-8"?>
<p:tagLst xmlns:p="http://schemas.openxmlformats.org/presentationml/2006/main">
  <p:tag name="KSO_WM_DIAGRAM_VIRTUALLY_FRAME" val="{&quot;height&quot;:316.05,&quot;left&quot;:29.83724409448805,&quot;top&quot;:93.9,&quot;width&quot;:824.662755905512}"/>
</p:tagLst>
</file>

<file path=ppt/tags/tag64.xml><?xml version="1.0" encoding="utf-8"?>
<p:tagLst xmlns:p="http://schemas.openxmlformats.org/presentationml/2006/main">
  <p:tag name="KSO_WM_DIAGRAM_VIRTUALLY_FRAME" val="{&quot;height&quot;:316.05,&quot;left&quot;:29.83724409448805,&quot;top&quot;:93.9,&quot;width&quot;:824.662755905512}"/>
</p:tagLst>
</file>

<file path=ppt/tags/tag65.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66.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67.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68.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69.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70.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1.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2.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3.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4.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5.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6.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7.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8.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79.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8.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ags/tag80.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81.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82.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83.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84.xml><?xml version="1.0" encoding="utf-8"?>
<p:tagLst xmlns:p="http://schemas.openxmlformats.org/presentationml/2006/main">
  <p:tag name="KSO_WM_DIAGRAM_VIRTUALLY_FRAME" val="{&quot;height&quot;:442.2010236220473,&quot;left&quot;:117.13275590551181,&quot;top&quot;:92.7170866141732,&quot;width&quot;:742.5245669291338}"/>
</p:tagLst>
</file>

<file path=ppt/tags/tag85.xml><?xml version="1.0" encoding="utf-8"?>
<p:tagLst xmlns:p="http://schemas.openxmlformats.org/presentationml/2006/main">
  <p:tag name="KSO_WM_DIAGRAM_VIRTUALLY_FRAME" val="{&quot;height&quot;:185.01795275590547,&quot;left&quot;:470.411968503937,&quot;top&quot;:213.2,&quot;width&quot;:351.8737007874017}"/>
</p:tagLst>
</file>

<file path=ppt/tags/tag87.xml><?xml version="1.0" encoding="utf-8"?>
<p:tagLst xmlns:p="http://schemas.openxmlformats.org/presentationml/2006/main">
  <p:tag name="commondata" val="eyJjb3VudCI6MSwiaGRpZCI6IjQwNzdmNTdlOGE2MzZkYmY0NjJiNDdmY2E3MTk4ZmEyIiwidXNlckNvdW50IjoxfQ=="/>
</p:tagLst>
</file>

<file path=ppt/tags/tag9.xml><?xml version="1.0" encoding="utf-8"?>
<p:tagLst xmlns:p="http://schemas.openxmlformats.org/presentationml/2006/main">
  <p:tag name="KSO_WM_DIAGRAM_VIRTUALLY_FRAME" val="{&quot;height&quot;:336.2014173228347,&quot;left&quot;:428.9707086614173,&quot;top&quot;:105.62149606299212,&quot;width&quot;:471.3292913385827}"/>
</p:tagLst>
</file>

<file path=ppt/theme/theme1.xml><?xml version="1.0" encoding="utf-8"?>
<a:theme xmlns:a="http://schemas.openxmlformats.org/drawingml/2006/main" name="14_Office 主题">
  <a:themeElements>
    <a:clrScheme name="自定义 1666">
      <a:dk1>
        <a:sysClr val="windowText" lastClr="000000"/>
      </a:dk1>
      <a:lt1>
        <a:sysClr val="window" lastClr="FFFFFF"/>
      </a:lt1>
      <a:dk2>
        <a:srgbClr val="616B77"/>
      </a:dk2>
      <a:lt2>
        <a:srgbClr val="E7E6E6"/>
      </a:lt2>
      <a:accent1>
        <a:srgbClr val="616B77"/>
      </a:accent1>
      <a:accent2>
        <a:srgbClr val="B71B39"/>
      </a:accent2>
      <a:accent3>
        <a:srgbClr val="CDAA7B"/>
      </a:accent3>
      <a:accent4>
        <a:srgbClr val="78A9B7"/>
      </a:accent4>
      <a:accent5>
        <a:srgbClr val="4472C4"/>
      </a:accent5>
      <a:accent6>
        <a:srgbClr val="70AD47"/>
      </a:accent6>
      <a:hlink>
        <a:srgbClr val="0563C1"/>
      </a:hlink>
      <a:folHlink>
        <a:srgbClr val="954F72"/>
      </a:folHlink>
    </a:clrScheme>
    <a:fontScheme name="自定义 34">
      <a:majorFont>
        <a:latin typeface="Open Sans"/>
        <a:ea typeface="思源宋体 CN"/>
        <a:cs typeface=""/>
      </a:majorFont>
      <a:minorFont>
        <a:latin typeface="Open Sans Light"/>
        <a:ea typeface="思源黑体 CN Normal"/>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1BCC2C28-871D-48CB-8BE0-2867F7803ADB-1">
      <extobjdata type="1BCC2C28-871D-48CB-8BE0-2867F7803ADB" data="ewoJIkZpbGVDb250ZW50IiA6ICJVRXNEQkJRQUFBQUlBRHg2dzFxUTdsdEtxUUVBQURZRUFBQU1BQUFBWkc5amRXMWxiblF1ZUcxc2ZWUnJUOEl3RlAxdTRuOVk5bjFRWUM5MGFJeEVOUEdWZ1BLNWRoZDJaV3VYMHFuRStOL3RDZ2dVY0Z1VzdaNXpIejJuVzNMNVZlVE9COGc1Q3Q1eld3M2lPc0NaU0pGUGUrN0w2TWFMM2N1TDA1T2tMMWhWQUZmTzZ4K1hOT0pHNERvYTJjUk1BUjBaVkpqMjNPK3d5OEpKQk5TTE9xM0E4MXMrOGQ2NkpQWll5a0wyRm9XTVRZSWZWOWQzOUpFOFMxR0NWQWp6VmNSRXJ5b2w3dWxDVkxxMzd1QTJ0OEVSRnBBamh6R21Lak00SVdTWGNrM3pYQ2NmTFRITXhPZEFpcXA4cEFVY3dQc2wxdEgyYnZTS0tmeUFPNTdDVjQxYVBZZE1BdkROVUw1L2tIQUxPTTNNVEYxNzZ1ZWNxb21RUlExK0l0OEZIN1EvazhXL2xHc0pWRUc2Y21hcGpQRnJueVhrY29MWW5zRzBRVGdHcjFyMDljMElSTnFCUjBLUGRKeFdjS2F2d0Q5WTdsaENkQlpFbGdaMEN2T2FXZW9IcXhZdGRUbkxycVM1dDRPU0FlVktQWlZLaTdDZFB4WnkxcWNMazMrK1BzbTVMUUI5RjNLRWJGYnpPaGFHZklQWjdpb3ExWHFaRm5hREhPZlpFZEFrMW52YTZCUHZTYjVNWGhPQ0tMUUpMeHpWOXJkZ09aWlJQZ1V6K1c3enBMbXZrMTY5bkEwekFGV3prdWI2RDZCZmZnRlFTd01FRkFBQUFBZ0FNck9yV3R1dWVnbm9Ed0FBTkJJQUFBZ0FBQUJ0YlM1aWEybDNhVFdYaFhieUROZHRjWmNDTGU0UmdoTUNJWUZBQ080bE9CU3BRZ3N0VXFINnZMMzF2OTg0NDl6Q0hIdXZOZGVWQ2ZaNzdNeDUxckg1dUYrZmxDUHZVUTNpZDVheWVjSUhRVzJtVUszNFlGWEFIMmNielBmYXhlVVJoNk9rQmtmVzBmdTc4aW9ka2F2RTBYODRGblN6L2hHREU2djRQajBmWkk2TlFWbHBPeFltVDA3aVRNTEJjWDkrY0pwT1Y1OXFFd2tsQkN6UGxmNWFvK0Y1WldPVE9GZlozaEZJaGtQWHlhK29lYmpRZWh1YjBiaVpRb2ZTVjdod2hTbU52bExrUFZjWE9NR3BGVlJjTmVsT0xCc1VCRS9OSXNpNDM5M1FNSkRsdWxUN2gzcllYdkRMQWduTlk1Y29tMU9Ha1JuamFwclQyMWhLNzVpZVdrWVZJam1DZUxhRUtHczZpWXYwaS9IQkgzMlRGTEFaSjMzQWF5bTQ2V3AxMTIzS2tHRXI3TG1FWWdWQWZrWjhXaVJscGFkUDFKaStreWVCVVVqTCtocTZZNVdObUQ4T3pTZWIyRTBONXY1VlgyK3ZmKzRidWs5bWs3VW0xZzlIbURyYTVRQmNyQlRVbUh0L0hWdE5CSDU2RFhhdUx1STF2bUR3Qi9SeDBMVlRCckxheURXbFFlcFVKRDVzTjQrS3JZZjFoNkZpb1lENFU4eUF5SWFnbER6SUQ2V1lUakd2WkgzNlkycC8wTUd6cGN4enZ5NWZFWlFVUWZhdldDU3IyRGxHdmM3OEJFVW5GN1BZc2RhSkNmVmE5MlJYcnZCVjZrbmJYNGg5ZS9FUUx6eCtiQis4ZWpIWlh6RnZNaDgxMHZFZktzdWJhb2pTZ3FFQ2dIMUhVWDJvSndERzFYcjdXVVMxZkNLeDNpQkF5TGRjdys0T1JkNWZQK2VCVWllR05iaCtLeS9ERnZaM3ZLRXlOTjJ5WDYrQTBROU93bUdmMzZKMEU0VTZsODk4em5idm1hQitUR25SaWRBU3FhTWtaaWIwS05xeXNKUGQ4NytJdmJVYzIzSm9pZE02Sm1weHVFRTVEVWJBbzI3MW1qM2tGSDIzUTRFdzhmdDVsVGU2Qm8zelB2dG9WNXNqUG4zc3lXV3lFQkI2dFQ4aFJQRlVtaWlNL2RlRE41VmJieFc0UHM4M1dkNWNxYUM4bStqaGxxYkFVRWhqdC8veHYrNG9mSGdnQjk4RXhtbVlQdzJjalJ5RDJyb3JnNUJnTUJNSUpIT0h6WkdqVG1KWlN6ODNacHNDek9seWVnMUR6SW1rYzh6RzdTSFpIUE54NFZlWmF2dlhmYVU2RnYrUC8vTC8zZjhCajZGaE5ueHgwYzJkb25nbjBZZU1DSzluVmVyaXNjZHM3YWl3RmlaVHlmN2pmTlN5QVlDaS9WTi8xb0FrRnlOZGpabi9Wek1DK1U1bk1DNnlxeVAvc0kvaVFoTnZCOW4yZVRiQUVvYUNUeHd4UkY3T3lXL2xEa3VHWm1ldlh5alkrZU4vTGdBMHhsZ0czOS9jcE5UZ1FwNVE3Wi9PYjBNakloMmtMRkxIVDZsNmZ6TjFVQ2s3RXVQKzZ0NXZzRnRMR21zOGpUSEtac1BEVzNaaE5URktZK3RpNW56dW9kdXFZd0JFODg1K3laYm1nUnBmVEJvaExmM1lMdU1aMFY4ZnVxazkzSnVKaE94amYrTDBPNlI0dzYwU2pOdm9KWWJiK1hUc1REcm90KzU2SDF3aUpTUmxuOVZObmpOUUtkNldtd1NmNTdOeGE2VmxEem5qWHpvS25OSjQ3ZWR5YW5nUEpycHAvR216YU85RVpocUdRaFo1M0c5WlhSKzJGb2x6NmhrSFRHeWpWRUpESU1obHc2ZlZiSzV1QXdPQnYvelpud2RGdlBiK2U1OHQ5M2tCanJIOFdPdFk5YUtCNXBsRjRYcERHMHQrUmE0WHFjSFVZWGREOGZXWEE1aHN5blc3Z3QrTk94bGNEcUpCdVpsUXhVWDErVXZGVG1xdENvVCtzR3Q3MU82cTRTUTVmL3gvc1JkMnpBazNOcjF4azRpMTQ1cWZnREptT1BiTFNVcHpmNWFDQ3BoRnZ3RFpEa1o2aEZxRHdBMDRUZG9iWXAxdjI4UmFoOE1pOFhWaFJYRjAzTkwxTTFCODhtMmZiSTh0UUQ1Ty92Ry9NOGlCMmJRNEdIeXc4aDkrakxJYzhQSHhZbGhSRkxnVGNmSVFhYld4R3VRSDAwUkFBYk1GdGlpTGxhU1FQTTNhTkRwc1gwSDdJUXpucGZ6Vlh2MVJPQTRMaFhRbXIvcTRxUnZwbUFCTnBQeTNHUTAzb0JVMEh6OXJzb0QwUXZUdzgzUmZORXBQZTQxYVVaK0plZS9TUzFTR2hVUWxTa1RNaUlaM2dyaGVCR0JhL3ZjdjUwNFlYWmRhZWE3TXloV2ZsS1B2VVRCRW8yZEl5cGZQc2Frb0dZRTgrY3Q2MlozeGh1UkU3dnBsWWtBZGNEYTNhZDZ2aFZJb0thQTRXZE93VUN4R29WNFR4MWVSUldvNkZSd3JuWVQwek9HTVBSWnFMd0pPcDEyTXh3NlZLU1FQQkVGVUhOQlo2OU50Z2Fmd1J4Y3BmVDRzVXA1WEpzOEFtRTEwT1AyRmhVRTNnNVNURGd3b3NvVUxmYkxqVndrOTlmWWt6anErLzJlZXE4YVpPZFBhNTU3ZG1EZE95bmx6dFdCZ0pTMkMrK1lWMkk0K2xNYnZGbm9hQmUrMzVIZFU1dkNoSi9qOC9ZNFJXRFhoTElrUCt2YTRveVJHeHJlSG1NL0Vkb2xIdkhPMHVHMmQ1SkJCS0dkVTdhMzh0dHBoMEtXUDVCNDcrY2xFSFpFT3JYRGpMLzg3VHA0aTRLU2RtVEVnNDQyN0taVkpDKy9ZOWlFNW1oY01nK1Y5MVdRTUdHaklrY3NtTHVVbW5tU2VrQkc5dDFwUm5VemprdXhTZEpjbkhQbU1xREZXMUI1emlLdm5qaUxyem1mTjV3SlNBSVRuTGplZmNvRVFxV2Q2U1daUVBBOGlWRUlTenpLMWFsNnZnendCZDdLWS84ZDYrWm9acVpmVWtNZ2E0U2pqZ1pCcjkyOFhFWmRZMlAwTkZDOXk2Q1VhUVdkRFFnZkE4WnZQWjRNczVJZDBvbTBNdlhDV1RGd0szVGJIOTVqTkowbUZnOXZTZnVYRVJyeE1QN0s3UGM5Uklqd3djOHhFRE43TVVrNlIwb2NGeU82L25GOEUzNzY5bEJmbUtNRjJxbVhlbVdRTGR1QXhWajR5Q2tHQ2p1cWxtdDU2UzY0cGxVMWc0Y1d6dGV2aVZLUUV4NjZNMU1ES0p2MzNlc1R3N3VaTGp5WkxHcHFTa2NIQTRCTGxlVFMxZTBOWjAraUtWZWFvTnhrb0tDU2pIbit2dFFBemxLM1ZyUkFaUE5rWFJ6MGo4dXREVWxLQzdNREg5RGREMUplQThNeEl2L2tkZDBZY2c5ckdnYVQ3ZGdKZmNFS2MrL2V2TjRWRzZaWDQrQjJsN1czM2NIRWk4L1phdGV4cDFFdHlHMHZzcm1DeFgyQ2NkbXdHMnE5Y2VOc3g2RHhRWnJmSEZFeEdtWEp1eWRPS2hTUlNDMFhxVEJlTXhwMEJmNVQ5eUxhNGtTaDg1dkdGLy9qdkI1QmFSM3cvSDRCNlpkTzQzMkxXSkxYNzNLR2k3aFRFUHBGZUdVK3U0aDE4VUcvOGF3NUxOa3NDeU5qTHpINGo2NVlxMkV4Q29UQ24xbmtZbm1BcWpzL0s4VGp1eWhQQUlYZ0xTbm5KWU9oMVVDZWpOZDZ3WUVJR0hCN3FDLzN4Znk5NWxNR1lpV01uL3l1UktoU2NPeTN5eXovL3dTNFNJbzlNT0RqTHZrQ0tudGd6TlBjK2pxS1FESWt4RHdYS29xUjdwZkw5WGRQcXRoeEw0MVVINS9PeDVXNUtzYk5paGozMDNzc3FJaU1Xb3UxOThHMG91RUFuWnB1cDR3Znkzb0VuTHFTTmhyUzBPV3ArVTMwK3FVdlVnYzh0OXUwZjl0MGc3WUJIM0hFbEdobEJiaU9kUWE5ZWRZaDFjTEVmbGJNNUdmajZWUC9nMERKN1VvWGFFc3VIbzAxVjF2TGN6bUtldVFaREdrUFczZGNBazZmd1VNZ21XSkozUkR6dERkdCtSQlUwa3ZiREFxYWF1N1E3dUk2SExQazdSaFdFRjlER25VR1FKWm1DTTZsM256bzVXQXlNVzZlRm0yUFV4QVdoeWxBY01qK1c3cGkwVENhYm52eSs0bVc2U1YwTnUvTGVQakh2TjE2THpva2p3ZmROSHNwMUhZLzNrUzB4NkVjdDQrVEJacUg3cmZsMW9DUDZPQ2JOVElMSGwxRXFxQUNneWR1d1ZYRFVSVmNMTlVqODlXTXE1R3l5ditFOEY1YVlvNzcyQ1VMY2R2SzNHdjNwdEJtNzZFemRydi81ajV0NVcxM1hoZkdEUEcweldxbFZKVjRSQmhJNkg5M3pOYmFycEFQam0xVnhQYzYrWDVjRmhvQ2tWMGZiN0w4MDkwbVFUdS8yNk1JMHVxNUpScDZDbWpvZEo0YzVmeWVjNU9Od3BOVnBqa01PY3VJWUtzZW96Nmk3OEFVWFJMTUNhYUYwZFZGZnhZcStGSS9MdW02K0JJQmNCSHJIbmlqQ3AwVVdtaFRRVWkrRjVmNUxyTlJXaDVHSjZqTEVXY2E0TEUvZTlLendRdTQyMldlWlAzTWpKdXRZRWg4SWlKalhKWGVaMHBicUYxT05pTlJHbTVIRXJ0NmR1U29BdXBFWXBZdExDTGFaTlFFSnRSR0diWUdva2lndEhYWE03aUJydlUzdC9pbWtGK0JlSFgvK21vaVVRM1hlNG5PeDRLSFJEbG9OOGlCdVd5MDdubDNjSzJ5MFd0QWRMQmhjNGFLcUQ3V1J6U3NNZlIzcVF6T21rZE5VUVdCR2IzZVgzaEJpd3VuSUVqdVd1c280TVdTbktaQ2VwelV6Slp5L09iNjU2M1pmaitma3ZlNWZQaktadkx2SGlLTzUzK01jQ2dFNjNkUW8vN2Z0Zm4ycTBoTG5QOVZEYnZ4akpBKzh4bTRWbFVWVklrUjJjcDdTTG1OWE4zNmE2ZmNzRVRuOWpHeW1QclB1R3RWY2RBL0JZZy9iWlkwRk13RTJTRCs0YmxmZVBXNHBBT3JKcm4yWUd5RTZXWGhpQ3hMa2Vac1FSU1d3djM3SGtvaFk1OHBjRzdoS1pOZHYzOFFIOWNLSiszVlgzMW9EVm4zYW9aSG5iN1p2SCtLZVJFSTZ1UUMyN0UyV2NrYSswdEM0T2p5OENTZWFIbmhJNCtOTnQvMU1uQUFXQkhZNm9xMzY2dGtxMWFYZ21iMklNcVBpTkJvUG9mR1RBZXdLVk92NUh3SjJRejZNR0FBcUhmSDUvRWpXdWc3UW5ISXJncWpsYXhsOUtQWmhiSmo1YWJlTEt3SnJNTlB3MytldHVIWTdOcmtyOSsxR2ZxODkxdlVWd1ZGMnU0NUozRnIzS2JjKzNsNXFaV1Rzbk1iUTh4MFRjT0pHSWxQQTNybFI5UFY2WW9va0FvQzlCNzJpaFpKTHpyZTUxenp3QUxqcWlRTnJHYmttNlVKWklnaWUwVnEydE0vS2FyQi9LRGVkblNyUGwwMWRnSlB3OGNMZ01FNFR1cXZQN203dWoraUxRT3gwcXJWSzZDdVNHSHpJVVUxV0dEZmI3RG1mYzdFbEx2SC95dktnZmV3N1JRdHdXbVNYVkE2dEw1SUVUWm1SRkl5TTBLOCtsOUZEbTNZSWpiazFvOVpvcWMxOHdESVJaWHk3K2IyNnNXQ0lRSmF2bHptRDkvdGJIZC9FNFZLSVR6MFdLRFJQNnpoejV2VW9RdVN5UFdIMERLZWp5RXl1d3BmQ29iOVBpN3JWVVh5VVFvMlpSQUFNNUhMck53QTQ0K0JtZ1RWQi9rVGVBNUZFVUFkU01zaExsSnEvWEpGWVJMc2w4VFR6SC9FaUp6Y3huY0MvN09ucXU4ZGZPUlNVZmJIUlpuK0IrR2J1UXZ3SG5iWExjSGNDSHRVZGxaTWpjaU9QM0ZyRHBDN09yOE1kUStXMDJzMFFjdXFrN250K1M2a0RaMy81ZjZvd3pxSGQrcHhMbVFBUkt4MDl4L0VZenFvaDlEdzMraVkxSlVDV3VQMTlFVmJ0eU9YcW92N0tzZW4vbC8rdi8zLy9tdjcyNzYvSlZlY1NlcWRWdnlyRWxDNjkxNkNtQjY3RzArb1Fsam9Nb1lpTUhUNHZ2eVJXZWVpaU9RZFBUdE5uektZOWhvVGp2NmI5L1huQWVyL1dzSEVjSUdMK2RzdXNUb1JzUWFqWmF5YndpWjN2VC9jZEVRRDdxUnhuWG8rUUg0a0hOT3Bsejg5MTZGelFuZHltUUdCdCsyMjhZdkpuUEtzU2RwRFN1NTlLRWhkMVZJcVVRdFErUERaRUFWSWpoVUk4d1V3YnV5MUorZE5UV1NNNHJHMml0bVNKeU5BMnJ0NFhnanpWRFdQeG54SW1zZFh2SkkrUlV4UUlJSEdMODgvNTA0d1pOZnRnSHAwdnNUYkMxM2FKZWNUN3N6Zlp5cXJJTkMra3FjMTNUa2RYME0xcFExTmlGS2RSaXVtNGgzV0JEb3pQckorL1paRTFEdGhOd0xEY1FDYnlTcStLa1hGTzdNU29OWVJjMjRkOUtoaHJtTFVvczZQU0lINEdLSE5uODlTeCtGWWk1UUFGK0FKUG1mUW1jVjI0TTV4NCtoWnZVMmYzVlIxY3hUK3cwTUd4Z0FOTjhjQzBSZ0RKUndKb0t1dDk3K1ZlRlYzTytGQy9tWEpmbG9yMy9NVUpZdVdwZ3ZxSm1FOWo5N3MwTVp2TWlYakt5Y21uSU83dUE2WDVyZjVRM0RGa3JXNVgzakNzK2FOZVRFZ0ZGUlNCdUp1aDNsd1lDK0QzWnpMNnovOVpOaENpVTBuL3lTaTNUSTNjUE8zZi9aOThMQnNDR3FDSTFteXVNWmcxOWUrOVN5RlRtQUJwVzZSOGU5eU10R3FJY0JHZ1pLZzR5R2RhVm1LZmZJWFRzZ2JWMTYzZFZXRHF3TkpweWthNnFwMnFCVWw2Wk1BcFYvRTNTbGVSQ09KV2hpRlFFUWhEc3pCWnJlUWlBakFVQVAySWtsSENSM292K2o5UVN3TUVGQUFBQUFnQVBIckRXdHN5RjlRaUFnQUF4UU1BQUE4QUFBQnRiWEJoWjJVdmNHRm5aUzVpYVc2VmtVMXJFMUVVaHMrNUdkT0VOaEZKeWNZc1dnaWlXQmNXVjFKVU5BVS9RQ2Npb3VoR2FOTXZTTnNVTElqYUNVMHlNNGx0L1l3MDBzYVAwdUltUkdJMGFkSkdYSFRwbitqY204bEcvUW5lc1JmYVNCWjFNMXptdlR6UGVjOUZZeXV4Z01UYjZUamJlRmRzTEwwL2NSTE82d0Q1Q3pvb3dZREdULzBhUDEzc3U5UjNHYS9JVjA5ZmsyVTVLRi92SDRqY200WWJlQk52NFcyOGt3Qll1YXNDSEF1N2NJajRKZHNEY0F4Mm9BczlVa0RyRFRVNDVOc1p3SkhXa1JJRUhHc2RuUnNBSE4rTnJPREg0bjBSVExZS0xOaFVxOEFhWUpBY2x2QVFlV2g3QkFkSW00S09HZWRqc0tteVRPd0VGU1JSbEpETVNOdEtrdVdmc2NJckdpOTkvMnBzRnRuU3JQbjVnMUdwMUt2cGJTVUZBSHR1RzZXS3VScWxpVGpObFhuaVJPaG9kNkhiSGhvZURVOUVQRkszMytmMzdlNFNNRVI4RXBsRld3eXRLVlIwSk5BWlI3QWpxa2cwQzVwQXFhNlhXUzY1WStVR1krT0Z1UmFqMmlJMzhHTE9JVjZ0dmRQZTNlWHVjZ2YwM3Eyam5BMDlnTVA3WWZOYWREbFYvMVRoWC9va0xRcHlmQzRqOENQTmVPOXhNZnJvZnZBTmRjNWFpUGFGcnE5UzdRMUw1d1YxckpsNnhHOE5QUTBZM2t2RjN3Y0ZXUDhYek42V2FFMjhCTk5yTEJWbjZUS3RMdnlxWnRoY2x1WUtadkVsamRhRWJmeXZyYzBMT3o3MTFOcFA0WnZZcDArWWxtTk1lMnFVNWxueXRibjVVZEFubStsYXh1TVJPNHI4RjkzTXJmQzEwK3g2UFZ2Z1BlakdjLzZmem1mNVUvTTNyeGNxd2pmVnVrMFB3QjlRU3dNRUZBQUFBQWdBUEhyRFd0clkyMXdzQ0FBQUIwUUFBQTBBQUFCd1lXZGxMM0JoWjJVdWVHMXM3WnhiYjlSR0ZJRGYreXNzOHh5dngvY1ZTVkIyUXdvU3FWSTJRT2liMlhVU043dHJ5K3NBNlJPb3BBMVFhQ2x0S2tDUTNrVFZsNVFxcFFYQ1JlcGZhYnhKbnZvWE9oZnYydDYxdmQ2c2s2RGlSRUgyMkhQbXpKazUzemt6WXpGODdIS3RTbDNVckladTFFZG93TEEwcGRYTFJrV3Z6NDNRWjZZbmhoVDYyT2p3bERxblVTZkhSMmllUlQrQWhhOU5MNW5hQ0kyZTBOUUhhZzFlNy83d2RQZmhqME9BcGo0eWpCcVVSbE1mTHVybGhVbTFzVEJDc3pTUk0yVVpabU4wK0p4ZXNlZXBzL0F0bVZQbzNPandDVTJmbTdkeENTK3lxS1E0Zys0VVNhQ3BBcFkyaGFTZ0IrZlJBMGtXOFFQT2UxQXFXMGExaXF1eGpPaVZuUGVWNUh4S25GS1hqRVVidGwweTFUTHNNbnFOeDVMT2RwV1FkN0ZHV0xCV3RnMXJyS3JQMWJIT1dIUkwzb1JlclU0WVZrMjFZZW1VcGRmdGttWXZtdFNFYnR0R2FWN1RiTnlmRTk3bFdlK3lvSllYNWl4anNWN0J0OWhRc0pjQTJwellDTjdrWlpvNlU5ZmhaYTFHVTZlMFdYdFN0ZVowTklSb2FBelRmM3NhVmZJWEZBeW9SczFYQXJXY250ZHFaSXdGVkVYVjZ4ZU1TOGlzMVBIWldkaFhmRW5HK1hqRlVpL1JicFdpVVRVc1pBRXUzeFpEYXFCQ3daTTlyVjN1TENyTnE2Ym1sZVZ3SVRRdExrYXFBSlp2VGJUSnlhSlJyMk9qbzZZdHRkNlloUmIyVFNRMk9JdDhVeWd2SzR5Y1Z5S21FUzh6WFJNcDUyc0FxME5HczNNK0I4YjVsRjUzWHlQWDU5cXE4RWprYVRTaXJSbEZ1KzhYVlJQZDQyZXRNaVRVN1hUSnFPb1YyQTR4c21kdnJPczBuRlpRZlJvSk9ESTdLNGpvRnc2ZE5ndnZvWmVTR2VrS2JGMjYrdVY4bllLdGFoZTE2cmhxcTdDemk2YUdoeE93N3BUMm5yMnZHVFhOdG5TdDBiNWVvb3BWbzZGVmlEa21qWXZhdERFNmpJMHVBbVR6THQvRk5nODFlYXMyMHJNdFJlRVpyaThwcmRxSnBRenhJRVpNY2RIeTlVbkp4OGtKVVdjc3B2VUNxU1V3Q3VBNjZ4VnhQWkhKaDlCdlBMSzFYRnZiUU84QkVNS21mN1RXN2Q3bldzUHNYZUxSeDdPblpDOVZ0VGI3OEIzeWpIWkpRWU40bWJLcEdaZmg1d215NFpQajlRb3BCMnllWnlUeWlFeFluNXRURTFYdHNvSGxRa0xBK1Q0UGZhK3VOUm90TGJFV1FWeUkrNCtMN3FpVHdXSmZZY0VPVG9wdUVmMzdkNWVNbnI3ZFZhT25WM2ZyMmI5SFIvZjFJTDJaUEJyUW0rVjk5MllaY0Zud1AyQi9EZzg1ZmZ0MGZPUktua1NrRS8zM0ZQejNHUHRUQ3YxdlMrU1h4UlFpUHdCcHNFSVc0QkN6WE1hS2cyVEZVRXF3R0VxSkZyRnkrc0RGMEo1NEVkVjZMMkFNcFVTTW9ZTkFSZ0pBU0xDdkFscitwMGFJVkxZU1lnbVJyUTBPbkE4SkZ3ZXhQcDEwZFJEcjBPSExnMWh2RGw4ZnhEcHkwZ1ZDckJlbnNrTG8wNFZUV1JDQVZKYjM4UzZjN1FZZXZCT25GT05UQ3ZIOWJBakdJaUY2UnpBV0MzRmJnckZ3NkdkUE1CWVFxVzBLOWd1SlZQWUF2WldBcXRkUFZqUTFnaEE4enpNZ0x3UTVrWmM4VVBSejhwUUFFVUFPTUNMVXFZbnpsdkVwR3hicnZkOFRLYkcwNkJLY0NBWDR6T2FjYXBtdFF5aFJZWGdndUlkU1k1V1BGeHUyaG8rcHdrM01pUUk1ZFBNTUxBbWVnWUVrTVFvNnlnb3pzaUF6UXF5WmtYS0ZxbEZlb05BVlVkbURjVGNrUVl1TjVBZTNOSzlhYXRtR2pEczVnK1BpaEZyVHEwc2p0UE42ZmVmVmI3c1BsbmMzNzlCVVNmOEVHaFJBWjNGbkloVGxDajNpQ1p1Q3N1WXMxWnh2Q2NPSGczamFsa3hrWXpRNXllRVgxSGQwMkRTcEtmSmljWWJvYkp1dHkzK3UzR2crdWRQYytOWlpmdmIzWDF1dm56WWZmcnJ6eDA5Ym01dmJMMWYvdVhKek9HZWIwQnFtR1M5bTY5bm16dU9yem1mTHp2cHpYNVVjVVNEWHRtQzdLTUQrQy9pTzRKODdDbGdCL2tsSEFXRGhIN3dIUWw4aEFYU0dCSUhBUnlTalMrWkpQemtkQjFtSS9CZTlMQ1VRRWs3d0ZnVzhPUWphTWx3Tk9iL3dNYklLaE5HTURUYk5jYndpOXNqdElockQ5T1lBSXlnUVAzNmJ0R1Y2RkE5cUgyOERWeHJudFRRV28wV0JKRWVNQ055ZXlaMWFGSHYyZlR5ODJZZ2dGRGtEUWlTRWp4NGJHcjhpeHkzV3hvWHdsb3VoN1l6M05GYlVrQ1dmOW1PaExSZDZkcVRZODQxZWE0bUVJVDVpKzYvMUZjVEpHdnJTd21pMEgzakJIQnZDZXhkSFd4ejY4VGNKamVBWERVcndpd2FoODRzR3BldUxCcGRNcmg1aFNRTG5UeEtnZEwwY0VjS0FJZ2NEbU1ENUFoaDh5b0NJSklIdE5uQy82NGlZVU83Rm5ZUTVBdGU1N0JBT2I0bEJnazJvdVVVdWFHNU85TXlkNTVtSWN4eU9UVGxaYUhlWGIzV1haOUZ2UjNmN1N5Q0VzQVRDbFJ1VFFJQTlKQkRiMTU4MzEyK1FsQUZtQVZ1djd1NzhjczFadWRkL0ZoQmNBVTRidmhKK3NBUWdITjRKb3oveXk3Q1lIUjMzRTFVWHVNaklFNmdmRVhnR3FwM0t2a3hDK0FJUXBLOFVTVjhwUUYrNUU3NVNKM3psbnV3VmtyS1hZOFhPNVVPUXZubUo0Y1g5MjR0OUIvRXJzNTBXOXdNWXVqekRSaGc4UTNBSGd1SFN6WGwwYy92M1RmaXY4OFdxdTRpREZGNi9ueXFGeFVPa01QSFFBVGdjTFNBajhmNlRXRXFjQll0c0hJY2xoWkVpRHMzRkxBdmVBNFpCRElSbGtlRXpCQ2RDOE83bnQ5RCsxOHFmem92SHpzcUQ1dXFUVk1rckgyYitLN0lENWI4UjFUUHE3anQxQVpzNC81WHpjZm12a0JjWVNZeGdRUWJldllDWEU3b09MQUw1cjhEdVIvN0xzVHpYWVYrUGgyOHRYSnZmUDNQZXVLY1N6ZXR2bWplWG02dlBuWmRmL3Z2eWZ2UFdtck8rc2ZQMEcrZnFtelNKQy9vN2hVNDUxOFhlT0VpdUd5bmdYYVd1N04yTzY1Wld0bldqVG5RNk9Cb24zd21HV1c0TWpVV1JaVUFVamJQZGlEMmx3VHdmUjJNRnNqcURNYmwwTWZ6b1duUGxxNjFudDVzM3Z0dDUvV3VxNkQzVXpWN3Nlb09rdTVFQ012UWVIbnFUYndRUGtBaG41M0JaSW53UTdOMVovOWxadisrc3ZkaGUyNEFwc1BQcWExanUzRjV6VnU1dHZicTd2YkdaS28wUGRkTTNTNFQvTHpURy94bkc2SHYvQVZCTEF3UVVBQUFBQ0FBOGVzTmFQWVIzTDdVQkFBQllCUUFBRlFBQUFISmxiSE12Y0dGblpWOW1iM0p0WVhSekxuaHRiSlZVUzA3RE1CRGRJM0VIeTExRG1qaWxyZVJRUVZHbFNraWd0bnkyVWV1MkZrNVN0UUZSOWh5QU5YZUFBeUM0RFJLOUJlTjhtdGlLK2RpYnpHamU4NXVYc1dublBoRG9qaTFYUEFvOWJPL1hNV0xoT0pyd2NPYmhpMUZ2cjRVN2g3czd0QmN0QXorR0x3U0xkaU1STFZkWlZHUlEveG80U0JPalN3L1hwbE5TbHh0YmhrS0g1SVhqdWx6R1F1RElDdE5sWmp6QWFEUm5BVXR5a1BnampoQVY1MERJdzlqRFJHc0ZEZGdVNHAvRU9uVUQxMEhPNVRia3J1S2lsdUlzN1hFaGVrR3NPQzF6MlVuUTNtaTlZQjRlUm9KUE1FckEvWk5VaEdVQXVXWVFNWUdJK1NSU1ZxL3BwYWM4WkxwK21jdFl3Wm9yeG1mek9IRnBFTjJHNmR5QlJNbVVpckpWVVFYY2FSUndVa2E0Um9TaklJb0RJWkJWWFgvaDRTUmJMWUJhV2tPME8vZVhlb015bHpVSXYzeklIOEMyTmhENkFSZHJEMzkrdkh5OXYyNmVIemR2VDlvUUZVQTNCOXJ5SzE0TGxneHpKUWZLQnExV2VkMjJuRTU3eTluNmxkUEUwZndIeDFhWGR2bGd5RlhYNkxHSXhqZTZqVWt5c3dQKzlIQWh2WWNBcmdzNkVud21ueXRWWnduaHRLb1Jia21GZmlvOTkyZnNiQkhEUzFobWxWa2tKNEVrajVTdFhGY0ZBdk9mdjVMZlVFc0RCQlFBQUFBSUFEeDZ3MW9rOE52NE9nQUFBRG9BQUFBU0FBQUFjbVZzY3k5d1lXZGxYM0psYkhNdWVHMXNzN0d2eU0xUktFc3RLczdNejdOVk10UXpVRkpJelV2T1Q4bk1TN2RWS2kxSjA3VlFzcmZqNWJJSlNzMUpMQUdxS2M3SUxDaldCNG9BQUZCTEF3UVVBQUFBQ0FBOGVzTmFBUDB5MURBRUFBRGJPd0FBQ1FBQUFIUm9aVzFsTG5odGJPMWJ6VzdUUUJDK0kvRU9scm5Bb2RqT2oyTkxEbFZUR2dtcFJTV0o0T3pZNjJRVnh4dlpEbTI1OHdDY3VTSnhnd2RBOERhVjZGdXd1N2JqSk00NmJtalMvS3d2Y1dibloyZm0yNW4xbjNGOFBYU0ZqOEFQSVBMcW92SlNGZ1hnV2NpR1hxOHVqa1BuU0JPUFh6MTlZblQ2WUFnQ2ZDYmdJL29ubkRrT3NNSzZpR1hldks2TEZmemJNcUhYUlZlVTl0WWNncnA0WnZ2bWxSZ0xwc0tueUVVK0ZTdnBDV3ZUSFFkOVlFOHpVd0hLMjdhb3pSUExBbDVZcW92UHVySU9kQ0RHRkFWVGFvcXFxazVDcVdBSzBDdjRTQ2dhcG1pV1prMUp5WmprS0tZdDJ3bXBScG1xc2pvUlV3bVByRG5hUkhVWlU2cDJ5YW1vQ2FWS3pHdHFKWlhTQ1k5ZTFWVmRsS2E5bDFMM00wR0pBam9KSmlPQWxQL0NIRVhjY3dOMHNOMDNSNkNKL0tFWkN1L0cwQnBjbU1HZ0xoNHA4Mm9tRWszb3VyRkE1MmFFcmJhUkN6T1p5R1pGZUUrQ0V4K2lrUHFHc1NUUE9ENGpLNlgyV0N6bjBBTzVIQk91RHdEMitpR1pTWmxwTVZXSkRSZDE4WC9kakZ4TnJESmprZXVwSVUwbGM1dHl2ZW5jbHZMRDNFSmpqeFF0d2xwWkd3eGF3Sm5FQU1NQWVyajY0UnJBUnNlU1dYTndaRmxXQVlmQ014NlA4NHluS25uRzk3blpiMFZENFB1Qy9DQnNHeXA0cXFrRVQvV3FYaDVPcXFNK0tIZVZpcDIwUVUyTyttQzVER3BPQ2VpNzFBTzA1V2k1Tk1NUStGNTBWNEpmUzk0UFhjelU4NlVkRCs5SzhBc2cvOVFjRVU2NnZvb3Z3ZlV0cVVQYXN6OW9yZ3RjUnZGYzgxeG51WG11dHpyWEJScm8ybkk5dlkzUzg5blBQUHZFOTlHVjBJYWZBTGxPcDBMVncrcitoc1I2bUdPY1F0OXlRYkVIUFcrOFB2Qmh5RnJubTc1S0JOV2R1RXA4dk9jR0pXVlBDOWtPMzFMZ2Q1V1RjUTRBcHNxOUI0QWg1ZlFkb3pIdWRuZTBKMjBMeXRaM2UyT0hVRWJIRHhRQXZNd2s0eHdBVEpWN0R3QkR5dWtsUmh2VGtNOWZjdHZjUzI2ejBKbDFHa2ZieHVwcWF0R1ZFNFdBVjQ4RHVhYmxhSmtKemphaFpWTzloa05nSmpnY0Fsc0hBVHpHM2xRWUhYQWQwaWtHaTlST1JsblRXaTNyaHBTbnVLalZSWnUrOHYwM2ZYd3k2NTNNNDRBanNpclQ0MUdjMjRIOFVvME4weG9VZkxXWlBmbXBrZms2UWczMGZMSTdFeHFEWGhPR0Y0Z1VTRmtVa3BNRm53cGxpbFgwclJDeE12ZWwwTzJmSDM5Ly83ejcrdm51MXhmaCtlMjM3eTh5bncwMWtSZEdYMUtkQnd1clo4b2cwRlA2WEU3UlJQb3Zhd2JUWGJQSHhPOWliWlVIMVNZdjA4WUEvU2EwbFE3RzB4VzA0YzBPQTQweDhnbkVNN2luM2IzUUozS255RXZVTC9LREROUGRnTkFPYjF4QUhqdmpRb0czaEI0SUFxYjNHU2xGV1krWUliSG5IMjFqMmE1MTBBaGF1QmdPWTBOVE5wc3c2SlBRTVlBM0k1a0s1akZQb3JjeVR3dTRaZ2lSRi9UaFNMZzB3ejVKUEMyTGlYM1dkQnVrbHByK1RjSllZakcyeDhQaE5GOVZaZVRKZEYwMERoTytzcno0dFZHajZTSThaWHlKblEzeTBoakhjNW1KakpMbGpUZXltU3pIaTRNT3h1U1loUC9GWjZUei9BTlFTd01FRkFBQUFBZ0FQSHJEV2g2S2lmVXNGZ0FBSnhZQUFBMEFBQUIwYUhWdFltNWhhV3d1Y0c1bkFTY1cyT21KVUU1SERRb2FDZ0FBQUExSlNFUlNBQUFCRGdBQUFEOElBZ0FBQUo2Q3NVNEFBQUFKY0VoWmN3QUFIWWNBQUIySEFZL2w4V1VBQUJYWlNVUkJWSGljN1oxL2JCekYyY2UvTklUQVhRMGhzQVFVWUhlSG0xNXNwY3JMSzBqYnk0dE9xNjIwaWQ4em5IaGw4VkpCYzJncjV4cjFWZUkvWExtdE9hRlQzdXFFS3lVUjBQZHdzOUpabFdJa1MrZ2tMSWV0dWxwZFh0bXRnUDZJTUxhUGNXWjNLOUtHWEZFUzRBNEN5WnYzajNNUzIzR2NzK1A0bkdRL2YxaSsyZG1aWjJlZVoyZG1aNTZaVzg2ZE93Y2ZINThyOFkxNkMrRGpjMzNnbTRxUFQwMzRwdUxqVXhPK3FmajQxSVJ2S2o0K05YSHJyS0hEdzhPdTYxWXFsU1dXWm1sb2FHajQ4c3N2VzF0YkE0RkF2V1c1dVZpR2VoVUlCQ1JKaWtRaVY0dzV1Nm00cnZ1REgveGdzYVZhUnB3K2ZUcWZ6ei96ekRQMUZ1VG1Zbm5xMVlFREIyb3hsZGs3WU12SzdxOEZxMWF0K3V5enorb3R4VTNIOHRTckdxWHl4eW8rUGpVeGV3ZHNCbDRoWlZoZ2pGRktvZXBweVU0WkhJd3hBRm95ZzJ3bk1uMktuYktWZEVMMGNpbURnNzNGYUFzRjBWVjA3dHFIOWV1QjhYSHMzSnRFTm11ZVQ1Y21NK21vT0NXalFpcGxnUUZnREtESmpHcE56VmQzT2pzNXBkWGZSUDAyejc0SkFKcEd3TG1jVnExbkhUV0piQmJKcENMQjdzeWFBS1VVQU5IVENSRSt5NHhDSWVVNEJOdzBHYWoyWHlwL0pjc29wUUJSZFNVS2R5NnQ2MHRJbnVmYWhpUHJpaVNLWWlFMXRmWWx1N01UR2pWTlVEQWtrOGhtZ1l1cWtvNHVRTnFhVEFVT1VOVmdnRG9vV1B1Zy9pV2RMcVJTU0Nla1FrNUxLdUprRE1BRmlLcXFxZ280bHVOR0U4a1dNd3RLR1dneUVZMUNjc3hPWkRJS0FGRVV2VUxLUmpveFZYU3FwdE5wRkZLcG1ma0NsQUxRTkEzYzVGQUpwWnd4Y000QnlBV0xhYnJ1ZEk2UHc1RVNVVkdtV1RBd3hxaVduTTFPamh3NXNtUEhqcWtoa2lSdDNMaFIwN1I1bHFIUFRFelRQSHo0c091Nk04THZ1dXV1S2I4OHgySW1xMVlxd0Q5Y1NjN3JFTGRzV1ZMbTBycW81eFZjMStHTXc1VUJ1Tk5yZjFKVnFuOEFURmVWaFQxVVRhWWlLZ1FnR2dIQW9jQXhBWkpMV1NaalNLVTBYWVVOU0M0Zk4rRWxFbEdGT0M2Y2JKWnJtaXF2TEtSZWVXc2M2OEV3UHA1TnFjZXhheDlhZHJxdTYxZ1c5SFFpbWs3TXpNN0pwU3pPR0pMVDh4Vmh6eUhqY1ljQnRzRnBTd3RnRktBRGsyMEsyNWZOS2RGTHJPV1JSeDc1MFk5K05DUFFNQXpUTkgxcnVScE0wL3pvbzQ5Kyt0T2ZYbnBwLy83OVUzNkppa3BOQmdJS3loaUNkNXNBaFVxUTNjZWdJakdYMWptNnlyTlpOajQrdmo3TGFESkRwdFcrcDRNeERsVHRaSkdvZGF4Q1pIQ1RBNEFySnBJdGtCTzZucVEwcWFjVEl2ZytJMlZreVY3TjdNeDVubTJhbHNOQlZVV1JwSFVndEtVRkdBZGFXaWpCcHZUZWxxbnBlb1ZVcm5EaFYxUlhBYUlvdXE0bjZjeDg0WElBQU9lbUNVcWtxRUlZQTFWVlFnaHduNkpSMDJTTXZmVVc0M0FLQUtHYVNoaUkxa0pyZm8vb3VuNzQ4T0ZhWS92TXh1SERoM1ZkcnlXbUtLbWFwZ0pFVnlsVlc5c3pHaVdxdzBGM1VtSzUzdHhhSittWlRISm55ODVrSnFOTDR2VGFkd0VBUkFOampCQVYwalJWV1NDMWpWVnN6cUhxZlFsNEJkdjFJQkhpZXE0TFZZWHJlYUtrNTNYWFJUUXFKcVNDNXlLWlVXRGIzRElNRUhYeTdUNXBINUlJRUVwa0FESWhBTVNacllxcUszQmRGdzRoaW1kYlUvT1ZWRldYNEJxV21rbEw4QXEybk9ucmcrZTVqc1ZWQlNESlREcUtYQTZKaEFqUGszVFlocWJxaWFqaWViV1h5S1hkQnA5NU1ZOENGQ1ZaUmxSQnpvQ2FScUVnNjRtb0NLbFFRRFFoZWpsckRxMnJaaU9yY3ZVZlNaNWUrd1dwVDNGemJpYWpHb1lqeTg0TVZWa1E1MmJqTjcvNXphemhOeEtYZThZZi8vakhTeXpKRGNZY0JiZzg5YXBHcVdidmdOM3cwOWluVDU5dWFHaW90eFEzSGN0VHIycVVhdllPbUNSSkJ3NGNXSjRUUmxmUGhZVXQ5UmJrcG1NWjZsVjFZVXN0TVdjM2xVZ2tVc3RVdjQvUHZMaXU5YXEyZVJXZk9hbU1qWjBhR2pvMU5GVDU0SU16SjArdXVPT09yNDRmcjdkUUMrZTIrKzQ3ZS9yMHlqVnJ2dm5vbzJ1MmJMbnJpU2R1WGIyNjNrTFZIOTlVcm9xVHR1Mis5TkpwMXozOThjZm5UcCt1dHppTHcxZkhqZ0g0QXZqMEQzODRmdURBcW9jZWV1Q0ZGOWExdDlkYnJqcmpyd0ZiT0dQUFB6LzZ6RE9uRGgzNjhtOS91MkhzWkFablRwNHN2Ly8ra1k2T2QwS2h6LzcwcDNxTFUwOThVMWtnN3pZMWxkNTQ0K3RTcWQ2Q0xBWG56cDc5NHNpUnc2cjZqNTZlZXN0U04zeFRXUWp2TmpWVnhzYk9uVGxUYjBHV2xMT25UazIwdHp1LytFVzlCYWtQL2xobDNvdzk5OXdYakYwNVhtU1AxSXJBdmZmaW5udW1CbGZ5dTEyMFN1aDNlNGFCdHFiQlJxKzV2UXdBRUFZSGcvbGlJSTRMSVJmU2tnWmJVUXdId3VjVDJaMFBkRFdXOGhEaTRZdkpqbXdRTmdCb0ZEckNsZTU4R2NCSVQ2VjFVQmhyTG8xRWdBMkJEY0JJVDJtNFRScHNMTy91cjZCVjdJVzNyZitPMXE1dm9vaitkbmY0Q3MvMGY1WEtzZjM3QSt2WHIzMysrU3VYd0kyRmJ5cno0NlJ0bi9qZDcycHBUNFN1TUlxb09CRHZ5YiszZTZRYUdHanRsUnJoOW84RnVycWFPbWdRb1VBSVFSWXJzMlBDMW44RGdLMWJBUWpuZHBXMjN6SjZvYk1UYVJVbzNEeUVXSFZsWEdoVkY3MTFLMUFjQUlxbC9GZ3czaUUwd2gwQkdodURDQWRERkkyTndGaDVwRTNjUlN2Yjl6VDF4aEFLNGVEQkVrWXFyUjFDc1J1OXZSSmpaUWF4cXpmNHlSL0wvd1M2MnRCODVmN1ZWOGVQT3ovNzJiMVBQYlhpempzWFVvTFhMVXR0S3N2QnUvcHFmT3ZkbDE2cWFYd1MyU01VaXdpUGplYmo0b3V2TjlFSmhFSUJURlFtVUI2QTBOV0IvTGJSYXF2Q0dqM2FYbTRiakdMN0tEcUMrUUdoQSs1QVRKaVNXTEExRm1BRHdmajVaYklobkdYczFnbVUraUVNaGRIY1hvNi9IaGdiRG01b0RVNFRvbkYxMTlNQ1BoanRhWGQ3K2lYV2k5M043bkJFWXFGQTZQV3BDNjNMeGY4cGhidUN4YkFVNmJsaXd3TGc5TEZqenM5L0hucjExU3RIbmM1eXFQMjVtY1BWZnFsTlpabDRWeS9NdDc0eU5uYTZ0cldBd2Rad0JRamsyNEU0SnZhNjNXUEJlSWVBQVRjL0JxRFUzNDBORzVwWTc0VldCWjhEMyt5UUVFSkhMQkNDRkF1Vng0QzJ3ZWpyV3l0N1h5akZRa0Rzb2xsUFROeEJINzA5ZEwvVWxYY1A3aEwyN0FsdVBlZzJBMjBJaE1NQXlnY1p3dUVBR2xZKytqRHdnVERJSklwQUtJUmVKckNCMGU2RFFyeFlvcnN1V0dNd3ZHRTBENkd4aU5ZSWhtdXdsYk5uUHhrY2xFNmVuTzk4eXpLcC9ibTVuS3Y5VXB2S01ubWpMTXkzL3RUUTBPbVBQNjRsWnJtL0tMWUM4VGJrQWNTcUk0ckExcGlBTUlxbzlFRG9iZlRvTm9FTkJiWnZMZ0dWeHQ3SFlnTWx4QUlERERHVUdJVEdDTnJ6WGh6bC9seXBmNlBRaFJKaXdjbDI1YmF6bjM5Vm1kanI3dTRwb1ZFYTJvVzltMHNBUmhEc1FLbTdHSWlISy9saW9DTjI2aisyZnowVUx6WFRVVVFrMW90dDFCMkdNTWhBcVFDQXNlcUlLQWdJY1ZTS1lmVFhZQ2NBZ0s4LytlVFVvVVAzUFBua3ZBcHdtZFQrM0Z4T3lPdjdDOWc4MXRZdkJwOE9EZFU2ZnpMY1hncUhLOFc0QUFDc0FsUjJkNWVBU3I0WWpEV2lMUjRjR0FzTURnbHN1emV5UVhoOTZKR0dBWS9GQkxES1dMRU1LbUNnTkFhZ3gyMXVMazFxNzFpcGVkdGt6Mi9nMmZjZS9lOHlVRUZiVSs4dVRFd0VkdlZLYlJGZ3JNU0s1Y2FZc0hXckVBY0dCczUvRzRnRUl4c0FZRU1raUFpS3JJeFFBQk5Udmh4c0VsQU1oUE8xOUw2cW5QMzAweE9XVld2c0c0STZEK3ZuOXRydms2MFVkSkx0TkNtbFJFOHJic0VGSEN2TEFhaDl1dFBaYVZhZDUwRlVYYllNUjFkaFpFMlN6SHdMOWl0WnJsR0F3T1FrcVNlaVYrOWNYLzdnZzlvamwvSVFHb3VCK0dNVmZJYjhibmQ0R052amo3KytDM3MzbzdHM05EWUNIQ3lINDJJWGNIQWk4Ty8vZWZ0ZjNuQzI5WmVHaHpFeUpuVjFDUEV4dCtlaTVwYlJLTEVPZ1EyNGVRZ2R2WStIQzJWOEpyUjJvSHZ6dXozRHdiWkJzUkZDdkVPa3FLRDd2VnQ2RUdrVHVqcWsxcy9LRTBCYnF4Z1BnekhFdThURzNhUDl1eXRBQmNVQXhrcGpDSFowTkh6eVFPVVAvd2lNelc4Ky92Ty8vblZlOFMvRksrU01yTWtBZ0dySkxiTDFTcGFkM3c0QmFscEh5bmJBb1JMdUtMcHNkRTY3bWtZcTVhaUVPMHBhQVVRM2xYSUlUSk1CMERKOXNwRnlDTnUzRCtzeFR2Zm1TWGFxcTMyR1dGTzNmNmh4MzRWNmZ3R2IyMzg2bDJYY0FOV1N1dUxZcm1kYmxxenJNcUdRVlZrQ0hFbzFWWlVCUUlyQ3pqSzRxa3cwVFpiRWlJdTNLVGlJQ2xCd0xNb21GR2RPbnB4SDdKN20wVXRDM3AzOHdrVExBTkE4Ky9lQjRSNjN1Y2VkRnRJKzJneWd2UnBZNnJtZzA1UC9sQ2Z6b2hjZFNvZDd5dFZFMnF1M1RNdWhQTng4b1VrcDlVelBxMllXWWZyVjRhRFZ1Z2QzSUdNY1dEL09XTlVlUE5jaDNOejMxamhyMmFuSlJ6SGphaTdMU0VZSHozWSt5NU1aMVdKRVZmbWtJY0Z6R0lOS1czYnFPZ3hibXVGcTcwN2YvZ0cxYVVlZFRXVk9yLzAvMzgzR1FTa0RoMkV5SkJVQ09JYkJBV1pheWI0b2xFbS9WTmMyN0pYRUhJY0d4d0pndVpEQUdZTkc0Y2djWEpVdXpYcldiU2hjMXoxNjlPaVdMVnRtbFZZL2R1eStSUzZBNnhqbm80OWVuSzJnVnExYXRXUEhqbXBoenJnMGZSc0tBQ0NrMmlrZ3dEcVFscVJPTEFNcTRSWWtPQTdVNUU0NHNnckhtWEYxcFcyT2c5b0dZelNaU1VkUnNHQm1zNkNVZ2pIenpUY3hQZzRucWZIT1RtZ1pCZlkwVi92cDJ6OUlOVDV2dlZ1VnF2OTBsaE50MG44NmhZU3V5SVlCUFMwaGQrSUVkRlYyNFlCeHVKd0JBS0dNVWMzS0RhdnkxNERqT0RJNG9DU1NMUnpnWEZiQnJaeTloWUJDSm1iV0FxRE9rdStzMjFBQTJMRmp4NjkvL2V0WlJYMW4vZm92aXNWRmZQYlppYlExZFZYbkpTUENuaTRoUFAxcU1lKzE5NVFCSUNLeHJqS3ROazJSWUFSQXE5Z2JMbTNiWFFFd1BGeWVtZTRpUXg1KytPMjMzNzQwZkk0Q25MNE5oZWNDcHNrb0JkdkhhQXNrWFhWZEI0dzdxcXBLSWx3WlZyVi9waVZWUkNXMWNQRnFKQ3EzbUk2c0V1ckFUYVdjTFlScXVvN09UZzZhN0d1WGNpZE95QW9zRXdEY1NYazFtQ2JUdENTR2JkUGtHcTF1LzFCemg2UGVZNVc1dlBZUlZRaUJHSVdiczZEcFVjbVYwbEd4a0N1b1NjZUNVaDE5U0k1bGNLS25VY2dSVlFIMGFOUjFMQ2pySU92UktCUkpjVzFYV3B4TndGYXVXZlBGb2lSMEdZSnRlOFI0R0VCd0t4VUh3d0MrL3Z0N2xXSkRJQmJEQUF2R1VCb29sc2RHc0dmdzhSZ0ZRb0VRd0ZnRk9JUFFyVGhZQnNBZ2RIV0JVb0YxRjJxWVQ3d2FWdDUvLzlVbElBSWttZEdqb3VqcEJkcys3dHFXeFFFS2Jsa2N6aFlWVUROOWFkRXI1R3djeGZTcmtrNDBTRkZKdFF5THFQbzY0RVBiUmpLand6WnloYlJDaU90Q3pmU2xVU2dBY21hYXE3MDhiZnVINlh0clhaWmJ6aTN0QVhmNzkrK2Y5VjIrOUZ4T2tqbGVpdXduUC9uN2E2OWRRNWtpYmRXVktkTHJzZEwyN2pLdzZvbU9CLzQ1VUk3Rkt0MERRa2U0TkVBRmJCdEZieE82Ui9zYnhhRndhZk51dFBaSzkvNngvTjN2QnNGSzNYbkVPd1RLU3R1YWEvK2N0VERFRjErVTB1bEx3K2R1VlpaSjdjL0I1WVJjNm8vRnk4UzdlbUcrOVdzMDdkbzZPUTJQekFqNDhuOEh5dUZ3RUNFaEhpNHpCTUtzTkZhOU1vTFdtQUFxYkVBRkFKeFM5MEFaTkJDUEM1UzUxUVZnMTVLVmE5ZmVFNHZOOTY1bFV2dHpjemtobDdvRHRoeThxeGZzVzMvWEUwK3NldWloK1gwSHV5b2V2RHNlQzI0TkJUQlJBUTFXbDhhZzlmTWlFT3R0QWh2ZHZEdlkyOXNFck1DTFRjOEJtS2lBQmtLaHB0ZTM0aURlYSs2NWRnWnpCeUVObXpiTjk2N2xVUHR6TTRlci9WS2J5dlh0WGIxNjlRTXZ2SENrbytQYzJiUFhKSU1JS2lNakFNb0lsMGRHS2hpcGpMeDlzdGdseFNnWVE0aDVtNXZkWVFUM3hEQ3c3ZDMyWVFBbFNrdDdXQk5lOEdLL1FQZTIwZ2l3b2JXcEE2UFgwazVXTkRTUTd1NEYzSGg5MTM2OUJiak9XTmZlZnZTMTE3NDRjdVFhcEIwUldzOS83em9Jb2FzTHdLMXJIcjM5bnMvUHNZRlN2citVYnhWN1dWTTM5Y0F1bUVGMWZWZHAyNGVJaFlSNFZ5QU9nQVl3Y0EzRXU4aTlUejExMStiTjF6U0xaWWh2S3ZPbThZMDNEbi8vKzJkUG5WcnNoSWRMN1plWmxEd2ZZWFJ5OHZIaTVHYXBtVTdlUW05eEYxdWdXYmxkRk5mLzlyZExrdFh5NHZwZUExWVhHaDU3N0pHWFgvN0c5VEJDWFhSV1Bmamd2eHc2Vkc4cDZvTnZLZ3ZoZ2JhMkIzZnV2RTBRcmh6MUJ1SjJVWHgwYUdqVnd3L1hXNUQ2NEp2S0FwRi8rVXZ5cTErdFdyY09LMWJVVzVacnpvcUdoclhQUGZjZDE3MXA3UVMrcVZ3TmEzLzR3OGRIUjljbGs3Zkw4bzNxUGJ0eTdkbzd2L2U5Yng4OGVIT09UNmJpRCt1dmloVjMzaGw2OVZYcDVNbFRodzZkK1AzdlB6OTgrT3RTNlJ1MzNmWlZiUjVneTVQYjFxNDlkK2JNeXZ2dlh4MkpySW5GRmpCL2NrUGluMXUvQ055NmV2VTlUejQ1WDVmQW01QzY2Rlh0SjlQUGpYOXV2Yy9TVVMrOXF2Rmsrcm54ejYzM1dUcnFwVmVMa3UveUhOWXZzYys4ajgrVnFXMVlYNmk2TVdmM01iUm9WVC8xUXU1WlMrNUxSNi9vSDY4NEtZTUQ3SzIzc0RQZmwzQlRLYWpZdFl0Vm5aNVZ1SENzckVtU1NSbFNWSUlId0RZTUVFQ1o2ZlJjU0tXZ0lwc0ZCY1BUR3Q0MFdkV05GS0NiTnVHZGR4aWxHbVA3UUhjbWRjVXhEQkJ3RGtLSWtxajUzUG9hRDZieHVSeTFGNkJYeUJtV3lSalZOQ0xMMzBMVnQ3NEtUVDRONjMzR1NESUpLMnRXejU2ZmNqV2pPMGFuaVdTU09BN25RUlZ2Wmhtb3BzRTBvUzNPVmdvenFLbFZLVmlNQVdCMHAwYUpFa1VobDNvMmk2UXVlWVZjWVpwL1BCd1VqSDFRMCttK0pLWEp2b1JVTUV5QU1JYVdGc3J0d3JERG1PTmcvWHBLMTY4SFJFbUN4VWttbzBpU0pLRmcyN1p0MjV3eExxdnl6UE9IUFljeHh5RUFZd0M1VDFHMTgzdklVVTM5enQwQUJTR2dkQ2NGSk5jd0FjNEpJUVNjMnpXMlU0WmhiTnk0Y1Q0RjZET1RqUnMzR29aUlcxd09VSUJ4emkxbkhRQjZIdUI0R1l3QnBtWHg4N0VwQmFoR0FaRGpiM1p5a3RTSTQxVFBvZ2NBakRQT1dkVlAveHBRUzZ2aU9Xd2NBQ2d6dVVaNUxnZ09Da2lpS0xyY3lDbjYzS2ZhVTFqQU9FQkJGT25Eem5GUXltZ3lvOE13QUJFT1kzQmQyOHB5dFUrSG1kMEh1cE5TU05Hb0NJaFR6aC8yYkhOOEhBQ2xZS0Q4eisvZ0JDZ0ZHS1hnenRHN0FZQnptUkFIa0krQ1U2S3FzdU00Z0tvcWw3NWpadld0MzdoeG8zOW8vVldpYVpwcG1pKy8vUEtWZmVzZGdCREtRQWc0amdJVWJIS2JDVXJ1VTBETmFYdERVMElBemtHcHByUXFlTitZYVJIckFVWXBCWm1sdXErZW1qcGdpdGJDdWNOQktUT1I3TnNrZWZjWm5RNjhYTXBTMDJuUnk4M2hIMituT0ZFNVl3QWgzTEQxWkF1SHJqcTJiWU9vQ2dxR1NaTVpTWEpCSVhtQUJwZ0F3TzFjQ29vdUd6Yk8rM09LaVdRTGQxVENMUk1BK2RkTnN2VW1KNVNDZ0hFNS9UVGU3d1NoRnBkMVlobGZKMVRpQUpiSmlRWUxzN2lFWHM2MzN1ZnEwVFJ0MWpmT2ROOTZRQVlzenNEQUtkUjFVVVcxT2htbFlDQVpKZXJhamtiQkFhSnJNQUJBVmdqbm1OUVFBTEpNSEVkV2lXWEJBYVVhaU1tNHR2Q1Q2ZWVtRmxNUlJZVVFXWVlqSzJuZExSUkVNU3JxbW1VWVJOV2pWL0tQVDZUVFhpN0Z0VXc2SVFKZUljZFZHWkJsR1FBd0REV1RqaUtYc29pcWl5SmNKWk5YUkZIMENpa0Rla0tjMXFvVUhLZ3lIS2ladE9RV1hGRWlHcEZsV1laRElNR0ZtbEZnMjRBTFFpUklrRjJIYTZvc0F5Z0FOZmxQK3l3aG5tMEJGM2Iyc3V4aHdxRnBxcUxvcm0yN25xSW9BR1JGa1d5RHF3cEFISU1UVlpVZHpiSUxDVVVsaGdWVmx4eURxT2tFeWlrb1N0SlZKTmp1dFpIM2FrN3l2cTY1R1o1eHVWR3ZNbCtVZlAxejYzMldqbnJwMWFMazY1OWI3N04wMUVXdmFqK1pmbTZXZW5Nakg1L3JsT1U1VysvanMrendUY1hIcHlaOFUvSHhxUW5mVkh4OGF1TC9BVTVwL3ZmWlg3S01BQUFBQUVsRlRrU3VRbUNDVUVzQkFoUURGQUFBQUFnQVBIckRXcER1VzBxcEFRQUFOZ1FBQUF3QUNRQUFBQUFBQUFBQUFMYUJBQUFBQUdSdlkzVnRaVzUwTG5odGJGVlVCUUFIcGFFK2FGQkxBUUlVQXhRQUFBQUlBREt6cTFyYnJub0o2QThBQURRU0FBQUlBQWtBQUFBQUFBQUFBQUMyZ2RNQkFBQnRiUzVpYTJsM2FWVlVCUUFIWWJNZ2FGQkxBUUlVQXhRQUFBQUlBRHg2dzFyYk1oZlVJZ0lBQU1VREFBQVBBQWtBQUFBQUFBQUFBQUMyZ2VFUkFBQnRiWEJoWjJVdmNHRm5aUzVpYVc1VlZBVUFCNldoUG1oUVN3RUNGQU1VQUFBQUNBQThlc05hMnRqYlhDd0lBQUFIUkFBQURRQUpBQUFBQUFBQUFBQUF0b0V3RkFBQWNHRm5aUzl3WVdkbExuaHRiRlZVQlFBSHBhRSthRkJMQVFJVUF4UUFBQUFJQUR4NncxbzloSGN2dFFFQUFGZ0ZBQUFWQUFrQUFBQUFBQUFBQUFDMmdZY2NBQUJ5Wld4ekwzQmhaMlZmWm05eWJXRjBjeTU0Yld4VlZBVUFCNldoUG1oUVN3RUNGQU1VQUFBQUNBQThlc05hSlBEYitEb0FBQUE2QUFBQUVnQUpBQUFBQUFBQUFBQUF0b0Z2SGdBQWNtVnNjeTl3WVdkbFgzSmxiSE11ZUcxc1ZWUUZBQWVsb1Q1b1VFc0JBaFFERkFBQUFBZ0FQSHJEV2dEOU10UXdCQUFBMnpzQUFBa0FDUUFBQUFBQUFBQUFBTGFCMlI0QUFIUm9aVzFsTG5odGJGVlVCUUFIcGFFK2FGQkxBUUlVQXhRQUFBQUlBRHg2dzFvZWlvbjFMQllBQUNjV0FBQU5BQWtBQUFBQUFBQUFBQUMyZ1RBakFBQjBhSFZ0WW01aGFXd3VjRzVuVlZRRkFBZWxvVDVvVUVzRkJnQUFBQUFJQUFnQUpRSUFBSWM1QUFBQUFBPT0iLAoJIkZpbGVOYW1lIiA6ICLlr7zlm74xKDIpLmVtbXgiCn0K"/>
    </extobj>
  </extobjs>
</s:customData>
</file>

<file path=customXml/itemProps8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2955</Words>
  <Application>WPS 演示</Application>
  <PresentationFormat>宽屏</PresentationFormat>
  <Paragraphs>188</Paragraphs>
  <Slides>14</Slides>
  <Notes>10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14</vt:i4>
      </vt:variant>
    </vt:vector>
  </HeadingPairs>
  <TitlesOfParts>
    <vt:vector size="37" baseType="lpstr">
      <vt:lpstr>Arial</vt:lpstr>
      <vt:lpstr>宋体</vt:lpstr>
      <vt:lpstr>Wingdings</vt:lpstr>
      <vt:lpstr>Lato</vt:lpstr>
      <vt:lpstr>Segoe Print</vt:lpstr>
      <vt:lpstr>Calibri</vt:lpstr>
      <vt:lpstr>DIN-BlackItalic</vt:lpstr>
      <vt:lpstr>思源宋体 CN</vt:lpstr>
      <vt:lpstr>Open Sans Light</vt:lpstr>
      <vt:lpstr>Times New Roman</vt:lpstr>
      <vt:lpstr>Impact</vt:lpstr>
      <vt:lpstr>造字工房俊雅（非商用）常规体</vt:lpstr>
      <vt:lpstr>Calibri</vt:lpstr>
      <vt:lpstr>苹方 常规</vt:lpstr>
      <vt:lpstr>OPPOSans R</vt:lpstr>
      <vt:lpstr>思源黑体 CN Normal</vt:lpstr>
      <vt:lpstr>黑体</vt:lpstr>
      <vt:lpstr>微软雅黑</vt:lpstr>
      <vt:lpstr>Arial Unicode MS</vt:lpstr>
      <vt:lpstr>Open Sans</vt:lpstr>
      <vt:lpstr>思源宋体 CN</vt:lpstr>
      <vt:lpstr>Open Sans Light</vt:lpstr>
      <vt:lpstr>14_Office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十二月运营月报</dc:title>
  <dc:creator>Administrator</dc:creator>
  <cp:lastModifiedBy>蔡晓萌</cp:lastModifiedBy>
  <cp:revision>1932</cp:revision>
  <dcterms:created xsi:type="dcterms:W3CDTF">2016-08-03T02:49:00Z</dcterms:created>
  <dcterms:modified xsi:type="dcterms:W3CDTF">2025-06-03T08:19:49Z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1D983F34F7F64FD19D9ECFFBA06C04DC_13</vt:lpwstr>
  </property>
  <property fmtid="{D5CDD505-2E9C-101B-9397-08002B2CF9AE}" pid="4" name="KSOTemplateUUID">
    <vt:lpwstr>v1.0_mb_uu1g7srtxEuYGJ9U7cGWAg==</vt:lpwstr>
  </property>
</Properties>
</file>